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Default Extension="fntdata" ContentType="application/x-fontdata"/>
  <Default Extension="wmv" ContentType="video/x-ms-wm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embedTrueTypeFonts="1" autoCompressPictures="0">
  <p:sldMasterIdLst>
    <p:sldMasterId id="2147483648" r:id="rId1"/>
  </p:sldMasterIdLst>
  <p:notesMasterIdLst>
    <p:notesMasterId r:id="rId50"/>
  </p:notesMasterIdLst>
  <p:sldIdLst>
    <p:sldId id="294" r:id="rId2"/>
    <p:sldId id="295" r:id="rId3"/>
    <p:sldId id="313" r:id="rId4"/>
    <p:sldId id="333" r:id="rId5"/>
    <p:sldId id="319" r:id="rId6"/>
    <p:sldId id="322" r:id="rId7"/>
    <p:sldId id="323" r:id="rId8"/>
    <p:sldId id="324" r:id="rId9"/>
    <p:sldId id="329" r:id="rId10"/>
    <p:sldId id="300" r:id="rId11"/>
    <p:sldId id="332" r:id="rId12"/>
    <p:sldId id="325" r:id="rId13"/>
    <p:sldId id="326" r:id="rId14"/>
    <p:sldId id="327" r:id="rId15"/>
    <p:sldId id="328" r:id="rId16"/>
    <p:sldId id="304" r:id="rId17"/>
    <p:sldId id="305" r:id="rId18"/>
    <p:sldId id="306" r:id="rId19"/>
    <p:sldId id="307" r:id="rId20"/>
    <p:sldId id="309" r:id="rId21"/>
    <p:sldId id="310" r:id="rId22"/>
    <p:sldId id="311" r:id="rId23"/>
    <p:sldId id="312" r:id="rId24"/>
    <p:sldId id="288" r:id="rId25"/>
    <p:sldId id="289" r:id="rId26"/>
    <p:sldId id="290" r:id="rId27"/>
    <p:sldId id="266" r:id="rId28"/>
    <p:sldId id="267" r:id="rId29"/>
    <p:sldId id="268" r:id="rId30"/>
    <p:sldId id="285" r:id="rId31"/>
    <p:sldId id="286" r:id="rId32"/>
    <p:sldId id="271" r:id="rId33"/>
    <p:sldId id="272" r:id="rId34"/>
    <p:sldId id="273" r:id="rId35"/>
    <p:sldId id="287" r:id="rId36"/>
    <p:sldId id="275" r:id="rId37"/>
    <p:sldId id="276" r:id="rId38"/>
    <p:sldId id="277" r:id="rId39"/>
    <p:sldId id="278" r:id="rId40"/>
    <p:sldId id="279" r:id="rId41"/>
    <p:sldId id="280" r:id="rId42"/>
    <p:sldId id="282" r:id="rId43"/>
    <p:sldId id="281" r:id="rId44"/>
    <p:sldId id="283" r:id="rId45"/>
    <p:sldId id="293" r:id="rId46"/>
    <p:sldId id="292" r:id="rId47"/>
    <p:sldId id="330" r:id="rId48"/>
    <p:sldId id="331" r:id="rId49"/>
  </p:sldIdLst>
  <p:sldSz cx="9144000" cy="5143500" type="screen16x9"/>
  <p:notesSz cx="6858000" cy="9144000"/>
  <p:embeddedFontLst>
    <p:embeddedFont>
      <p:font typeface="Calibri" pitchFamily="34" charset="0"/>
      <p:regular r:id="rId51"/>
      <p:bold r:id="rId52"/>
      <p:italic r:id="rId53"/>
      <p:boldItalic r:id="rId54"/>
    </p:embeddedFont>
    <p:embeddedFont>
      <p:font typeface="Constantia" pitchFamily="18" charset="0"/>
      <p:regular r:id="rId55"/>
      <p:bold r:id="rId56"/>
      <p:italic r:id="rId57"/>
      <p:boldItalic r:id="rId58"/>
    </p:embeddedFont>
    <p:embeddedFont>
      <p:font typeface="Segoe UI" pitchFamily="34" charset="0"/>
      <p:regular r:id="rId59"/>
      <p:bold r:id="rId60"/>
      <p:italic r:id="rId61"/>
      <p:boldItalic r:id="rId62"/>
    </p:embeddedFont>
    <p:embeddedFont>
      <p:font typeface="Segoe UI Light" pitchFamily="34" charset="0"/>
      <p:regular r:id="rId63"/>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867" autoAdjust="0"/>
    <p:restoredTop sz="83752" autoAdjust="0"/>
  </p:normalViewPr>
  <p:slideViewPr>
    <p:cSldViewPr snapToGrid="0" snapToObjects="1">
      <p:cViewPr varScale="1">
        <p:scale>
          <a:sx n="130" d="100"/>
          <a:sy n="130" d="100"/>
        </p:scale>
        <p:origin x="-1308" y="-90"/>
      </p:cViewPr>
      <p:guideLst>
        <p:guide orient="horz" pos="1620"/>
        <p:guide pos="288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notesMaster" Target="notesMasters/notesMaster1.xml"/><Relationship Id="rId55" Type="http://schemas.openxmlformats.org/officeDocument/2006/relationships/font" Target="fonts/font5.fntdata"/><Relationship Id="rId63" Type="http://schemas.openxmlformats.org/officeDocument/2006/relationships/font" Target="fonts/font13.fntdata"/><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font" Target="fonts/font3.fntdata"/><Relationship Id="rId58" Type="http://schemas.openxmlformats.org/officeDocument/2006/relationships/font" Target="fonts/font8.fntdata"/><Relationship Id="rId66"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font" Target="fonts/font7.fntdata"/><Relationship Id="rId61" Type="http://schemas.openxmlformats.org/officeDocument/2006/relationships/font" Target="fonts/font11.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font" Target="fonts/font2.fntdata"/><Relationship Id="rId60" Type="http://schemas.openxmlformats.org/officeDocument/2006/relationships/font" Target="fonts/font10.fntdata"/><Relationship Id="rId65"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font" Target="fonts/font6.fntdata"/><Relationship Id="rId64"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font" Target="fonts/font1.fnt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font" Target="fonts/font9.fntdata"/><Relationship Id="rId67"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font" Target="fonts/font4.fntdata"/><Relationship Id="rId62" Type="http://schemas.openxmlformats.org/officeDocument/2006/relationships/font" Target="fonts/font12.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berschriftenplatzhalt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79305F1-E004-AD47-8FBD-33F15F281A3F}" type="datetimeFigureOut">
              <a:rPr lang="de-DE" smtClean="0"/>
              <a:pPr/>
              <a:t>22.07.2013</a:t>
            </a:fld>
            <a:endParaRPr lang="de-DE"/>
          </a:p>
        </p:txBody>
      </p:sp>
      <p:sp>
        <p:nvSpPr>
          <p:cNvPr id="4" name="Folienbildplatzhalt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de-DE"/>
          </a:p>
        </p:txBody>
      </p:sp>
      <p:sp>
        <p:nvSpPr>
          <p:cNvPr id="5" name="Notizenplatzhalt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GB" smtClean="0"/>
              <a:t>Mastertextformat bearbeiten</a:t>
            </a:r>
          </a:p>
          <a:p>
            <a:pPr lvl="1"/>
            <a:r>
              <a:rPr lang="en-GB" smtClean="0"/>
              <a:t>Zweite Ebene</a:t>
            </a:r>
          </a:p>
          <a:p>
            <a:pPr lvl="2"/>
            <a:r>
              <a:rPr lang="en-GB" smtClean="0"/>
              <a:t>Dritte Ebene</a:t>
            </a:r>
          </a:p>
          <a:p>
            <a:pPr lvl="3"/>
            <a:r>
              <a:rPr lang="en-GB" smtClean="0"/>
              <a:t>Vierte Ebene</a:t>
            </a:r>
          </a:p>
          <a:p>
            <a:pPr lvl="4"/>
            <a:r>
              <a:rPr lang="en-GB" smtClean="0"/>
              <a:t>Fünfte Ebene</a:t>
            </a:r>
            <a:endParaRPr lang="de-DE"/>
          </a:p>
        </p:txBody>
      </p:sp>
      <p:sp>
        <p:nvSpPr>
          <p:cNvPr id="6" name="Fußzeilenplatzhalt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de-DE"/>
          </a:p>
        </p:txBody>
      </p:sp>
      <p:sp>
        <p:nvSpPr>
          <p:cNvPr id="7" name="Foliennummernplatzhalt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5066195-6A41-FA40-8B62-B65E8ED6FA81}" type="slidenum">
              <a:rPr lang="de-DE" smtClean="0"/>
              <a:pPr/>
              <a:t>‹#›</a:t>
            </a:fld>
            <a:endParaRPr lang="de-DE"/>
          </a:p>
        </p:txBody>
      </p:sp>
    </p:spTree>
    <p:extLst>
      <p:ext uri="{BB962C8B-B14F-4D97-AF65-F5344CB8AC3E}">
        <p14:creationId xmlns:p14="http://schemas.microsoft.com/office/powerpoint/2010/main" val="3838277244"/>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[Peter starts </a:t>
            </a:r>
            <a:r>
              <a:rPr lang="en-US" smtClean="0"/>
              <a:t>the presentation.]</a:t>
            </a:r>
          </a:p>
          <a:p>
            <a:pPr marL="0" marR="0" indent="0" algn="l" defTabSz="457200" rtl="0" eaLnBrk="1" fontAlgn="auto" latinLnBrk="0" hangingPunct="1">
              <a:lnSpc>
                <a:spcPct val="100000"/>
              </a:lnSpc>
              <a:spcBef>
                <a:spcPts val="0"/>
              </a:spcBef>
              <a:spcAft>
                <a:spcPts val="0"/>
              </a:spcAft>
              <a:buClrTx/>
              <a:buSzTx/>
              <a:buFontTx/>
              <a:buNone/>
              <a:tabLst/>
              <a:defRPr/>
            </a:pPr>
            <a:r>
              <a:rPr lang="en-US" smtClean="0"/>
              <a:t>Thank </a:t>
            </a:r>
            <a:r>
              <a:rPr lang="en-US" dirty="0" smtClean="0"/>
              <a:t>you for the introduction.</a:t>
            </a:r>
            <a:endParaRPr lang="nl-BE" dirty="0" smtClean="0"/>
          </a:p>
        </p:txBody>
      </p:sp>
      <p:sp>
        <p:nvSpPr>
          <p:cNvPr id="4" name="Foliennummernplatzhalter 3"/>
          <p:cNvSpPr>
            <a:spLocks noGrp="1"/>
          </p:cNvSpPr>
          <p:nvPr>
            <p:ph type="sldNum" sz="quarter" idx="10"/>
          </p:nvPr>
        </p:nvSpPr>
        <p:spPr/>
        <p:txBody>
          <a:bodyPr/>
          <a:lstStyle/>
          <a:p>
            <a:fld id="{75066195-6A41-FA40-8B62-B65E8ED6FA81}" type="slidenum">
              <a:rPr lang="de-DE" smtClean="0"/>
              <a:pPr/>
              <a:t>1</a:t>
            </a:fld>
            <a:endParaRPr lang="de-DE"/>
          </a:p>
        </p:txBody>
      </p:sp>
    </p:spTree>
    <p:extLst>
      <p:ext uri="{BB962C8B-B14F-4D97-AF65-F5344CB8AC3E}">
        <p14:creationId xmlns:p14="http://schemas.microsoft.com/office/powerpoint/2010/main" val="191690366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In fact, there are two different hypotheses</a:t>
            </a:r>
            <a:r>
              <a:rPr lang="en-US" baseline="0" dirty="0" smtClean="0"/>
              <a:t> in vision science that work in different circumstances, depending on which cues are available in the picture. The scene hypothesis states that we always see angles correctly, in other words a right angle is always perceived as a right angle. The retinal hypothesis explains how we use the available cues to determine the perceived angle, in a way that works fine in the real world, but which may lead to distorted percepts in pictures.</a:t>
            </a:r>
            <a:endParaRPr lang="nl-BE" dirty="0"/>
          </a:p>
        </p:txBody>
      </p:sp>
      <p:sp>
        <p:nvSpPr>
          <p:cNvPr id="4" name="Slide Number Placeholder 3"/>
          <p:cNvSpPr>
            <a:spLocks noGrp="1"/>
          </p:cNvSpPr>
          <p:nvPr>
            <p:ph type="sldNum" sz="quarter" idx="10"/>
          </p:nvPr>
        </p:nvSpPr>
        <p:spPr/>
        <p:txBody>
          <a:bodyPr/>
          <a:lstStyle/>
          <a:p>
            <a:fld id="{8335DBFA-EB1F-4ADE-9FC1-DFF1AFF2625B}" type="slidenum">
              <a:rPr lang="nl-BE" smtClean="0"/>
              <a:pPr/>
              <a:t>10</a:t>
            </a:fld>
            <a:endParaRPr lang="nl-BE"/>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mtClean="0"/>
              <a:t>The retinal hypothesis has</a:t>
            </a:r>
            <a:r>
              <a:rPr lang="en-US" baseline="0" smtClean="0"/>
              <a:t> been used before to explain why Uncle Sam always points to you, no matter where you’re sitting in this hall, even when we rotate the image. It also explains why the Mona Lisa always looks straight at you. The animation of the book on the right shows that angles indeed get distorted: the book seems to open and close a little when we just rotate the picture.</a:t>
            </a:r>
            <a:endParaRPr lang="nl-BE"/>
          </a:p>
        </p:txBody>
      </p:sp>
      <p:sp>
        <p:nvSpPr>
          <p:cNvPr id="4" name="Slide Number Placeholder 3"/>
          <p:cNvSpPr>
            <a:spLocks noGrp="1"/>
          </p:cNvSpPr>
          <p:nvPr>
            <p:ph type="sldNum" sz="quarter" idx="10"/>
          </p:nvPr>
        </p:nvSpPr>
        <p:spPr/>
        <p:txBody>
          <a:bodyPr/>
          <a:lstStyle/>
          <a:p>
            <a:fld id="{8335DBFA-EB1F-4ADE-9FC1-DFF1AFF2625B}" type="slidenum">
              <a:rPr lang="nl-BE" smtClean="0"/>
              <a:pPr/>
              <a:t>11</a:t>
            </a:fld>
            <a:endParaRPr lang="nl-BE"/>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mtClean="0"/>
              <a:t>The basic</a:t>
            </a:r>
            <a:r>
              <a:rPr lang="en-US" baseline="0" smtClean="0"/>
              <a:t> idea of the retinal hypothesis is that you use vanishing points to estimate the angle, so to extend that idea to our specific case, we need to track the vanishing points through all of the perspective projections that occur in the image-based rendering pipeline: capture, texture projection, simulation, and display.</a:t>
            </a:r>
            <a:endParaRPr lang="nl-BE"/>
          </a:p>
        </p:txBody>
      </p:sp>
      <p:sp>
        <p:nvSpPr>
          <p:cNvPr id="4" name="Slide Number Placeholder 3"/>
          <p:cNvSpPr>
            <a:spLocks noGrp="1"/>
          </p:cNvSpPr>
          <p:nvPr>
            <p:ph type="sldNum" sz="quarter" idx="10"/>
          </p:nvPr>
        </p:nvSpPr>
        <p:spPr/>
        <p:txBody>
          <a:bodyPr/>
          <a:lstStyle/>
          <a:p>
            <a:fld id="{75066195-6A41-FA40-8B62-B65E8ED6FA81}" type="slidenum">
              <a:rPr lang="de-DE" smtClean="0"/>
              <a:pPr/>
              <a:t>12</a:t>
            </a:fld>
            <a:endParaRPr lang="de-DE"/>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baseline="0" smtClean="0"/>
              <a:t>So first, we capture a photograph of a façade with some corners. Capturing a photograph is a simple perspective projection onto an image plane. To find the vanishing point of any straight line, take a point on that line, and take the limit as the point goes to infinity in the real world. You’ll see that the vanishing point for the top and bottom edges of the red plane has a finite position on the image plane, but the vanishing point of the blue plane is at infinity even on the image plane, but that’s fine.</a:t>
            </a:r>
            <a:endParaRPr lang="nl-BE"/>
          </a:p>
        </p:txBody>
      </p:sp>
      <p:sp>
        <p:nvSpPr>
          <p:cNvPr id="4" name="Slide Number Placeholder 3"/>
          <p:cNvSpPr>
            <a:spLocks noGrp="1"/>
          </p:cNvSpPr>
          <p:nvPr>
            <p:ph type="sldNum" sz="quarter" idx="10"/>
          </p:nvPr>
        </p:nvSpPr>
        <p:spPr/>
        <p:txBody>
          <a:bodyPr/>
          <a:lstStyle/>
          <a:p>
            <a:fld id="{8335DBFA-EB1F-4ADE-9FC1-DFF1AFF2625B}" type="slidenum">
              <a:rPr lang="nl-BE" smtClean="0"/>
              <a:pPr/>
              <a:t>13</a:t>
            </a:fld>
            <a:endParaRPr lang="nl-BE"/>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mtClean="0"/>
              <a:t>Next, we texture map that captured image back onto a single reconstructed plane, called a proxy. This</a:t>
            </a:r>
            <a:r>
              <a:rPr lang="en-US" baseline="0" smtClean="0"/>
              <a:t> projective texture mapping technique is just a perspective unprojection. The vanishing points now end up on the proxy plane, the blue vanishing point still at infinity.</a:t>
            </a:r>
            <a:endParaRPr lang="nl-BE"/>
          </a:p>
        </p:txBody>
      </p:sp>
      <p:sp>
        <p:nvSpPr>
          <p:cNvPr id="4" name="Slide Number Placeholder 3"/>
          <p:cNvSpPr>
            <a:spLocks noGrp="1"/>
          </p:cNvSpPr>
          <p:nvPr>
            <p:ph type="sldNum" sz="quarter" idx="10"/>
          </p:nvPr>
        </p:nvSpPr>
        <p:spPr/>
        <p:txBody>
          <a:bodyPr/>
          <a:lstStyle/>
          <a:p>
            <a:fld id="{8335DBFA-EB1F-4ADE-9FC1-DFF1AFF2625B}" type="slidenum">
              <a:rPr lang="nl-BE" smtClean="0"/>
              <a:pPr/>
              <a:t>14</a:t>
            </a:fld>
            <a:endParaRPr lang="nl-BE"/>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mtClean="0"/>
              <a:t>Then we put our simulation</a:t>
            </a:r>
            <a:r>
              <a:rPr lang="en-US" baseline="0" smtClean="0"/>
              <a:t> camera at any novel viewpoint relative to the proxy, and perform the perspective projection onto its image plane. The blue vanishing point now ends up at a finite position on that image plane, although outside the picture frame, but that’s fine.</a:t>
            </a:r>
            <a:endParaRPr lang="nl-BE"/>
          </a:p>
        </p:txBody>
      </p:sp>
      <p:sp>
        <p:nvSpPr>
          <p:cNvPr id="4" name="Slide Number Placeholder 3"/>
          <p:cNvSpPr>
            <a:spLocks noGrp="1"/>
          </p:cNvSpPr>
          <p:nvPr>
            <p:ph type="sldNum" sz="quarter" idx="10"/>
          </p:nvPr>
        </p:nvSpPr>
        <p:spPr/>
        <p:txBody>
          <a:bodyPr/>
          <a:lstStyle/>
          <a:p>
            <a:fld id="{8335DBFA-EB1F-4ADE-9FC1-DFF1AFF2625B}" type="slidenum">
              <a:rPr lang="nl-BE" smtClean="0"/>
              <a:pPr/>
              <a:t>15</a:t>
            </a:fld>
            <a:endParaRPr lang="nl-BE"/>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mtClean="0"/>
              <a:t>Finally, we display that last</a:t>
            </a:r>
            <a:r>
              <a:rPr lang="en-US" baseline="0" smtClean="0"/>
              <a:t> picture on a screen, and you look at it. Now, the retinal hypothesis says that you estimate the position of the vanishing points based on converging lines in the picture, and you will simply use the angle between the blue and red vanishing points as your estimate of the angle between the blue and red planes.</a:t>
            </a:r>
            <a:endParaRPr lang="nl-BE"/>
          </a:p>
        </p:txBody>
      </p:sp>
      <p:sp>
        <p:nvSpPr>
          <p:cNvPr id="4" name="Slide Number Placeholder 3"/>
          <p:cNvSpPr>
            <a:spLocks noGrp="1"/>
          </p:cNvSpPr>
          <p:nvPr>
            <p:ph type="sldNum" sz="quarter" idx="10"/>
          </p:nvPr>
        </p:nvSpPr>
        <p:spPr/>
        <p:txBody>
          <a:bodyPr/>
          <a:lstStyle/>
          <a:p>
            <a:fld id="{8335DBFA-EB1F-4ADE-9FC1-DFF1AFF2625B}" type="slidenum">
              <a:rPr lang="nl-BE" smtClean="0"/>
              <a:pPr/>
              <a:t>16</a:t>
            </a:fld>
            <a:endParaRPr lang="nl-BE"/>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Here you can see that it is indeed easy to</a:t>
            </a:r>
            <a:r>
              <a:rPr lang="en-US" baseline="0" dirty="0" smtClean="0"/>
              <a:t> estimate vanishing points in pictures. Wherever you’re sitting, if you point your left </a:t>
            </a:r>
            <a:r>
              <a:rPr lang="en-US" baseline="0" smtClean="0"/>
              <a:t>arm to where you estimate the blue vanishing point to be, </a:t>
            </a:r>
            <a:r>
              <a:rPr lang="en-US" baseline="0" dirty="0" smtClean="0"/>
              <a:t>and your right arm </a:t>
            </a:r>
            <a:r>
              <a:rPr lang="en-US" baseline="0" smtClean="0"/>
              <a:t>to the red vanishing point, </a:t>
            </a:r>
            <a:r>
              <a:rPr lang="en-US" baseline="0" dirty="0" smtClean="0"/>
              <a:t>then the angle between your arms is the perceived angle according to the retinal hypothesis.</a:t>
            </a:r>
            <a:endParaRPr lang="nl-BE" dirty="0"/>
          </a:p>
        </p:txBody>
      </p:sp>
      <p:sp>
        <p:nvSpPr>
          <p:cNvPr id="4" name="Slide Number Placeholder 3"/>
          <p:cNvSpPr>
            <a:spLocks noGrp="1"/>
          </p:cNvSpPr>
          <p:nvPr>
            <p:ph type="sldNum" sz="quarter" idx="10"/>
          </p:nvPr>
        </p:nvSpPr>
        <p:spPr/>
        <p:txBody>
          <a:bodyPr/>
          <a:lstStyle/>
          <a:p>
            <a:fld id="{8335DBFA-EB1F-4ADE-9FC1-DFF1AFF2625B}" type="slidenum">
              <a:rPr lang="nl-BE" smtClean="0"/>
              <a:pPr/>
              <a:t>17</a:t>
            </a:fld>
            <a:endParaRPr lang="nl-BE"/>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mtClean="0"/>
              <a:t>Why would that work, taking the angle between vanishing points? Well, it works fine in the real world. It certainly</a:t>
            </a:r>
            <a:r>
              <a:rPr lang="en-US" baseline="0" smtClean="0"/>
              <a:t> works when you’re standing at the corner</a:t>
            </a:r>
            <a:r>
              <a:rPr lang="en-US" smtClean="0"/>
              <a:t>,</a:t>
            </a:r>
            <a:r>
              <a:rPr lang="en-US" baseline="0" smtClean="0"/>
              <a:t> and because vanishing points are at infinity, they don’t move relative to you when you move around, so it works wherever you stand. But when you apply this vanishing points trick to pictures, this leads to angle distortions. Depending on where the vanishing points ended up in the picture and where you’re standing, the angle you estimate will change.</a:t>
            </a:r>
            <a:endParaRPr lang="nl-BE"/>
          </a:p>
        </p:txBody>
      </p:sp>
      <p:sp>
        <p:nvSpPr>
          <p:cNvPr id="4" name="Slide Number Placeholder 3"/>
          <p:cNvSpPr>
            <a:spLocks noGrp="1"/>
          </p:cNvSpPr>
          <p:nvPr>
            <p:ph type="sldNum" sz="quarter" idx="10"/>
          </p:nvPr>
        </p:nvSpPr>
        <p:spPr/>
        <p:txBody>
          <a:bodyPr/>
          <a:lstStyle/>
          <a:p>
            <a:fld id="{8335DBFA-EB1F-4ADE-9FC1-DFF1AFF2625B}" type="slidenum">
              <a:rPr lang="nl-BE" smtClean="0"/>
              <a:pPr/>
              <a:t>18</a:t>
            </a:fld>
            <a:endParaRPr lang="nl-BE"/>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mtClean="0"/>
              <a:t>If you set up all the perspective projection equations and track</a:t>
            </a:r>
            <a:r>
              <a:rPr lang="en-US" baseline="0" smtClean="0"/>
              <a:t> the vanishing points, you’ll end up with these frightening equations. What’s important here is which parameters appear in them.</a:t>
            </a:r>
            <a:endParaRPr lang="nl-BE"/>
          </a:p>
        </p:txBody>
      </p:sp>
      <p:sp>
        <p:nvSpPr>
          <p:cNvPr id="4" name="Slide Number Placeholder 3"/>
          <p:cNvSpPr>
            <a:spLocks noGrp="1"/>
          </p:cNvSpPr>
          <p:nvPr>
            <p:ph type="sldNum" sz="quarter" idx="10"/>
          </p:nvPr>
        </p:nvSpPr>
        <p:spPr/>
        <p:txBody>
          <a:bodyPr/>
          <a:lstStyle/>
          <a:p>
            <a:fld id="{8335DBFA-EB1F-4ADE-9FC1-DFF1AFF2625B}" type="slidenum">
              <a:rPr lang="nl-BE" smtClean="0"/>
              <a:pPr/>
              <a:t>19</a:t>
            </a:fld>
            <a:endParaRPr lang="nl-BE"/>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mtClean="0"/>
              <a:t>This video shows the problem we’re studying. Several companies have captured street-level</a:t>
            </a:r>
            <a:r>
              <a:rPr lang="en-US" baseline="0" smtClean="0"/>
              <a:t> images at regular intervals along the street. On their web services, they allow you to look around in these panoramas, but only when you’re standing still at an original capture position. Wouldn’t it be nice if you could really walk around freely in these environments?</a:t>
            </a:r>
            <a:endParaRPr lang="nl-BE"/>
          </a:p>
        </p:txBody>
      </p:sp>
      <p:sp>
        <p:nvSpPr>
          <p:cNvPr id="4" name="Slide Number Placeholder 3"/>
          <p:cNvSpPr>
            <a:spLocks noGrp="1"/>
          </p:cNvSpPr>
          <p:nvPr>
            <p:ph type="sldNum" sz="quarter" idx="10"/>
          </p:nvPr>
        </p:nvSpPr>
        <p:spPr/>
        <p:txBody>
          <a:bodyPr/>
          <a:lstStyle/>
          <a:p>
            <a:fld id="{8335DBFA-EB1F-4ADE-9FC1-DFF1AFF2625B}" type="slidenum">
              <a:rPr lang="nl-BE" smtClean="0"/>
              <a:pPr/>
              <a:t>2</a:t>
            </a:fld>
            <a:endParaRPr lang="nl-BE"/>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mtClean="0"/>
              <a:t>The first parameter is the eccentricity angle. It’</a:t>
            </a:r>
            <a:r>
              <a:rPr lang="en-US" baseline="0" smtClean="0"/>
              <a:t>s defined by which corner we’ll be looking at, relative to the direction straight at the façade.</a:t>
            </a:r>
            <a:endParaRPr lang="nl-BE"/>
          </a:p>
        </p:txBody>
      </p:sp>
      <p:sp>
        <p:nvSpPr>
          <p:cNvPr id="4" name="Slide Number Placeholder 3"/>
          <p:cNvSpPr>
            <a:spLocks noGrp="1"/>
          </p:cNvSpPr>
          <p:nvPr>
            <p:ph type="sldNum" sz="quarter" idx="10"/>
          </p:nvPr>
        </p:nvSpPr>
        <p:spPr/>
        <p:txBody>
          <a:bodyPr/>
          <a:lstStyle/>
          <a:p>
            <a:fld id="{8335DBFA-EB1F-4ADE-9FC1-DFF1AFF2625B}" type="slidenum">
              <a:rPr lang="nl-BE" smtClean="0"/>
              <a:pPr/>
              <a:t>20</a:t>
            </a:fld>
            <a:endParaRPr lang="nl-BE"/>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mtClean="0"/>
              <a:t>In a top view,</a:t>
            </a:r>
            <a:r>
              <a:rPr lang="en-US" baseline="0" smtClean="0"/>
              <a:t> this is how the eccentricity angle is measured. If the capture camera is pointed straight at the façade, the direction straight at the façade happens to be in the center of the captured image, hence the name “eccentricity angle”. But we don’t need to make any assumptions about the orientation of the capture camera.</a:t>
            </a:r>
            <a:endParaRPr lang="nl-BE"/>
          </a:p>
        </p:txBody>
      </p:sp>
      <p:sp>
        <p:nvSpPr>
          <p:cNvPr id="4" name="Slide Number Placeholder 3"/>
          <p:cNvSpPr>
            <a:spLocks noGrp="1"/>
          </p:cNvSpPr>
          <p:nvPr>
            <p:ph type="sldNum" sz="quarter" idx="10"/>
          </p:nvPr>
        </p:nvSpPr>
        <p:spPr/>
        <p:txBody>
          <a:bodyPr/>
          <a:lstStyle/>
          <a:p>
            <a:fld id="{8335DBFA-EB1F-4ADE-9FC1-DFF1AFF2625B}" type="slidenum">
              <a:rPr lang="nl-BE" smtClean="0"/>
              <a:pPr/>
              <a:t>21</a:t>
            </a:fld>
            <a:endParaRPr lang="nl-BE"/>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mtClean="0"/>
              <a:t>The simulation angle is the angle between the façade normal and the simulation camera axis. Here</a:t>
            </a:r>
            <a:r>
              <a:rPr lang="en-US" baseline="0" smtClean="0"/>
              <a:t> we do make the simplifying assumption that the simulation camera looks straight at the corner, in other words that the corner is in the center of the simulation camera’s view.</a:t>
            </a:r>
            <a:endParaRPr lang="nl-BE"/>
          </a:p>
        </p:txBody>
      </p:sp>
      <p:sp>
        <p:nvSpPr>
          <p:cNvPr id="4" name="Slide Number Placeholder 3"/>
          <p:cNvSpPr>
            <a:spLocks noGrp="1"/>
          </p:cNvSpPr>
          <p:nvPr>
            <p:ph type="sldNum" sz="quarter" idx="10"/>
          </p:nvPr>
        </p:nvSpPr>
        <p:spPr/>
        <p:txBody>
          <a:bodyPr/>
          <a:lstStyle/>
          <a:p>
            <a:fld id="{8335DBFA-EB1F-4ADE-9FC1-DFF1AFF2625B}" type="slidenum">
              <a:rPr lang="nl-BE" smtClean="0"/>
              <a:pPr/>
              <a:t>22</a:t>
            </a:fld>
            <a:endParaRPr lang="nl-BE"/>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And of course the display size and viewing distance also affect the perceived angle.</a:t>
            </a:r>
          </a:p>
          <a:p>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I now hand over to</a:t>
            </a:r>
            <a:r>
              <a:rPr lang="en-US" baseline="0" dirty="0" smtClean="0"/>
              <a:t> Christian for experiments, results and applications.</a:t>
            </a:r>
            <a:endParaRPr lang="nl-BE" dirty="0" smtClean="0"/>
          </a:p>
        </p:txBody>
      </p:sp>
      <p:sp>
        <p:nvSpPr>
          <p:cNvPr id="4" name="Slide Number Placeholder 3"/>
          <p:cNvSpPr>
            <a:spLocks noGrp="1"/>
          </p:cNvSpPr>
          <p:nvPr>
            <p:ph type="sldNum" sz="quarter" idx="10"/>
          </p:nvPr>
        </p:nvSpPr>
        <p:spPr/>
        <p:txBody>
          <a:bodyPr/>
          <a:lstStyle/>
          <a:p>
            <a:fld id="{8335DBFA-EB1F-4ADE-9FC1-DFF1AFF2625B}" type="slidenum">
              <a:rPr lang="nl-BE" smtClean="0"/>
              <a:pPr/>
              <a:t>23</a:t>
            </a:fld>
            <a:endParaRPr lang="nl-BE"/>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[Christian takes over]</a:t>
            </a:r>
          </a:p>
          <a:p>
            <a:r>
              <a:rPr lang="en-US" dirty="0" smtClean="0"/>
              <a:t>Thanks, Peter.</a:t>
            </a:r>
          </a:p>
          <a:p>
            <a:r>
              <a:rPr lang="en-US" dirty="0" smtClean="0"/>
              <a:t>To measure how accurately</a:t>
            </a:r>
            <a:r>
              <a:rPr lang="en-US" baseline="0" dirty="0" smtClean="0"/>
              <a:t> this model predicts the actual angle distortions, we need to run some experiments.</a:t>
            </a:r>
            <a:endParaRPr lang="nl-BE" dirty="0"/>
          </a:p>
        </p:txBody>
      </p:sp>
      <p:sp>
        <p:nvSpPr>
          <p:cNvPr id="4" name="Slide Number Placeholder 3"/>
          <p:cNvSpPr>
            <a:spLocks noGrp="1"/>
          </p:cNvSpPr>
          <p:nvPr>
            <p:ph type="sldNum" sz="quarter" idx="10"/>
          </p:nvPr>
        </p:nvSpPr>
        <p:spPr/>
        <p:txBody>
          <a:bodyPr/>
          <a:lstStyle/>
          <a:p>
            <a:fld id="{8335DBFA-EB1F-4ADE-9FC1-DFF1AFF2625B}" type="slidenum">
              <a:rPr lang="nl-BE" smtClean="0"/>
              <a:pPr/>
              <a:t>24</a:t>
            </a:fld>
            <a:endParaRPr lang="nl-BE"/>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And to have full control over the stimuli, we modeled 3 styles of façades, each with 3 different levels of depth. We do this because we hypothesize that decreasing the depth to a very small range will make it harder to estimate the orientation of the side of a balcony, and hence the scene hypothesis and its right angle assumption would take over.</a:t>
            </a:r>
          </a:p>
          <a:p>
            <a:endParaRPr lang="en-US" dirty="0" smtClean="0"/>
          </a:p>
          <a:p>
            <a:r>
              <a:rPr lang="en-US" dirty="0" smtClean="0"/>
              <a:t>Each façade has corners at the same 4 eccentricities angles, and the</a:t>
            </a:r>
            <a:r>
              <a:rPr lang="en-US" baseline="0" dirty="0" smtClean="0"/>
              <a:t> simulation camera looked at each of those corners from 5 different specific simulation angles.</a:t>
            </a:r>
          </a:p>
          <a:p>
            <a:r>
              <a:rPr lang="en-US" baseline="0" dirty="0" smtClean="0"/>
              <a:t>To vary the display size and viewing distance, we used 4 common displays, from 3.5 to 55 inches in size, at their natural viewing distances.</a:t>
            </a:r>
            <a:endParaRPr lang="nl-BE" dirty="0"/>
          </a:p>
        </p:txBody>
      </p:sp>
      <p:sp>
        <p:nvSpPr>
          <p:cNvPr id="4" name="Slide Number Placeholder 3"/>
          <p:cNvSpPr>
            <a:spLocks noGrp="1"/>
          </p:cNvSpPr>
          <p:nvPr>
            <p:ph type="sldNum" sz="quarter" idx="10"/>
          </p:nvPr>
        </p:nvSpPr>
        <p:spPr/>
        <p:txBody>
          <a:bodyPr/>
          <a:lstStyle/>
          <a:p>
            <a:fld id="{8335DBFA-EB1F-4ADE-9FC1-DFF1AFF2625B}" type="slidenum">
              <a:rPr lang="nl-BE" smtClean="0"/>
              <a:pPr/>
              <a:t>25</a:t>
            </a:fld>
            <a:endParaRPr lang="nl-BE"/>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We designed two experiments that I will explain in more detail over</a:t>
            </a:r>
            <a:r>
              <a:rPr lang="en-US" baseline="0" dirty="0" smtClean="0"/>
              <a:t> the following slides</a:t>
            </a:r>
            <a:r>
              <a:rPr lang="en-US" dirty="0" smtClean="0"/>
              <a:t>:</a:t>
            </a:r>
          </a:p>
          <a:p>
            <a:r>
              <a:rPr lang="en-US" baseline="0" dirty="0" smtClean="0"/>
              <a:t>(1) first an angle-matching experiment to measure the magnitude of angle distortions in degrees, and</a:t>
            </a:r>
          </a:p>
          <a:p>
            <a:r>
              <a:rPr lang="en-US" baseline="0" dirty="0" smtClean="0"/>
              <a:t>(2) second an angle-rating experiment to find out how disturbing these distortions are.</a:t>
            </a:r>
            <a:endParaRPr lang="en-US" dirty="0" smtClean="0"/>
          </a:p>
          <a:p>
            <a:r>
              <a:rPr lang="en-US" dirty="0" smtClean="0"/>
              <a:t>In each experiment, w</a:t>
            </a:r>
            <a:r>
              <a:rPr lang="en-US" baseline="0" dirty="0" smtClean="0"/>
              <a:t>e used the same 180 stimulus images, each of which was repeated twice and on each of the 4 displays.</a:t>
            </a:r>
          </a:p>
          <a:p>
            <a:r>
              <a:rPr lang="en-US" baseline="0" dirty="0" smtClean="0"/>
              <a:t>We recruited 6 paid participants, who spent on average about 7 hours on the experiments, and together they performed over 9000 trials for each of the two experiments.</a:t>
            </a:r>
          </a:p>
        </p:txBody>
      </p:sp>
      <p:sp>
        <p:nvSpPr>
          <p:cNvPr id="4" name="Slide Number Placeholder 3"/>
          <p:cNvSpPr>
            <a:spLocks noGrp="1"/>
          </p:cNvSpPr>
          <p:nvPr>
            <p:ph type="sldNum" sz="quarter" idx="10"/>
          </p:nvPr>
        </p:nvSpPr>
        <p:spPr/>
        <p:txBody>
          <a:bodyPr/>
          <a:lstStyle/>
          <a:p>
            <a:fld id="{8335DBFA-EB1F-4ADE-9FC1-DFF1AFF2625B}" type="slidenum">
              <a:rPr lang="nl-BE" smtClean="0"/>
              <a:pPr/>
              <a:t>26</a:t>
            </a:fld>
            <a:endParaRPr lang="nl-BE"/>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In the first experiment, the angle-matching</a:t>
            </a:r>
            <a:r>
              <a:rPr lang="en-GB" baseline="0" dirty="0" smtClean="0"/>
              <a:t> experiment, </a:t>
            </a:r>
            <a:r>
              <a:rPr lang="en-GB" dirty="0" smtClean="0"/>
              <a:t>…</a:t>
            </a:r>
            <a:endParaRPr lang="en-GB" dirty="0"/>
          </a:p>
        </p:txBody>
      </p:sp>
      <p:sp>
        <p:nvSpPr>
          <p:cNvPr id="4" name="Slide Number Placeholder 3"/>
          <p:cNvSpPr>
            <a:spLocks noGrp="1"/>
          </p:cNvSpPr>
          <p:nvPr>
            <p:ph type="sldNum" sz="quarter" idx="10"/>
          </p:nvPr>
        </p:nvSpPr>
        <p:spPr/>
        <p:txBody>
          <a:bodyPr/>
          <a:lstStyle/>
          <a:p>
            <a:fld id="{75066195-6A41-FA40-8B62-B65E8ED6FA81}" type="slidenum">
              <a:rPr lang="de-DE" smtClean="0"/>
              <a:pPr/>
              <a:t>27</a:t>
            </a:fld>
            <a:endParaRPr lang="de-DE"/>
          </a:p>
        </p:txBody>
      </p:sp>
    </p:spTree>
    <p:extLst>
      <p:ext uri="{BB962C8B-B14F-4D97-AF65-F5344CB8AC3E}">
        <p14:creationId xmlns:p14="http://schemas.microsoft.com/office/powerpoint/2010/main" val="315492966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GB" dirty="0" smtClean="0"/>
              <a:t>… we showed a random image from our stimulus</a:t>
            </a:r>
            <a:r>
              <a:rPr lang="en-GB" baseline="0" dirty="0" smtClean="0"/>
              <a:t> set and attracted the attention to the corner in the </a:t>
            </a:r>
            <a:r>
              <a:rPr lang="en-GB" baseline="0" dirty="0" err="1" smtClean="0"/>
              <a:t>center</a:t>
            </a:r>
            <a:r>
              <a:rPr lang="en-GB" baseline="0" dirty="0" smtClean="0"/>
              <a:t> of the image using a blinking red dot. </a:t>
            </a:r>
            <a:r>
              <a:rPr lang="en-GB" dirty="0" smtClean="0"/>
              <a:t>We then asked participants to reproduce the angle they perceived using a physical hinge device.</a:t>
            </a:r>
          </a:p>
        </p:txBody>
      </p:sp>
      <p:sp>
        <p:nvSpPr>
          <p:cNvPr id="4" name="Slide Number Placeholder 3"/>
          <p:cNvSpPr>
            <a:spLocks noGrp="1"/>
          </p:cNvSpPr>
          <p:nvPr>
            <p:ph type="sldNum" sz="quarter" idx="10"/>
          </p:nvPr>
        </p:nvSpPr>
        <p:spPr/>
        <p:txBody>
          <a:bodyPr/>
          <a:lstStyle/>
          <a:p>
            <a:fld id="{75066195-6A41-FA40-8B62-B65E8ED6FA81}" type="slidenum">
              <a:rPr lang="de-DE" smtClean="0"/>
              <a:pPr/>
              <a:t>28</a:t>
            </a:fld>
            <a:endParaRPr lang="de-DE"/>
          </a:p>
        </p:txBody>
      </p:sp>
    </p:spTree>
    <p:extLst>
      <p:ext uri="{BB962C8B-B14F-4D97-AF65-F5344CB8AC3E}">
        <p14:creationId xmlns:p14="http://schemas.microsoft.com/office/powerpoint/2010/main" val="270224814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We use a physical hinge as</a:t>
            </a:r>
            <a:r>
              <a:rPr lang="en-GB" baseline="0" dirty="0" smtClean="0"/>
              <a:t> images of a hinge may themselves be affected by perceptual distortions.</a:t>
            </a:r>
            <a:endParaRPr lang="en-GB" dirty="0"/>
          </a:p>
        </p:txBody>
      </p:sp>
      <p:sp>
        <p:nvSpPr>
          <p:cNvPr id="4" name="Slide Number Placeholder 3"/>
          <p:cNvSpPr>
            <a:spLocks noGrp="1"/>
          </p:cNvSpPr>
          <p:nvPr>
            <p:ph type="sldNum" sz="quarter" idx="10"/>
          </p:nvPr>
        </p:nvSpPr>
        <p:spPr/>
        <p:txBody>
          <a:bodyPr/>
          <a:lstStyle/>
          <a:p>
            <a:fld id="{75066195-6A41-FA40-8B62-B65E8ED6FA81}" type="slidenum">
              <a:rPr lang="de-DE" smtClean="0"/>
              <a:pPr/>
              <a:t>29</a:t>
            </a:fld>
            <a:endParaRPr lang="de-DE"/>
          </a:p>
        </p:txBody>
      </p:sp>
    </p:spTree>
    <p:extLst>
      <p:ext uri="{BB962C8B-B14F-4D97-AF65-F5344CB8AC3E}">
        <p14:creationId xmlns:p14="http://schemas.microsoft.com/office/powerpoint/2010/main" val="243319930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mtClean="0"/>
              <a:t>I</a:t>
            </a:r>
            <a:r>
              <a:rPr lang="en-US" baseline="0" smtClean="0"/>
              <a:t>f you try to visualize these images from any novel viewpoint using image-based rendering, you notice that the angles of the corners get distorted.</a:t>
            </a:r>
            <a:endParaRPr lang="nl-BE"/>
          </a:p>
        </p:txBody>
      </p:sp>
      <p:sp>
        <p:nvSpPr>
          <p:cNvPr id="4" name="Slide Number Placeholder 3"/>
          <p:cNvSpPr>
            <a:spLocks noGrp="1"/>
          </p:cNvSpPr>
          <p:nvPr>
            <p:ph type="sldNum" sz="quarter" idx="10"/>
          </p:nvPr>
        </p:nvSpPr>
        <p:spPr/>
        <p:txBody>
          <a:bodyPr/>
          <a:lstStyle/>
          <a:p>
            <a:fld id="{75066195-6A41-FA40-8B62-B65E8ED6FA81}" type="slidenum">
              <a:rPr lang="de-DE" smtClean="0"/>
              <a:pPr/>
              <a:t>3</a:t>
            </a:fld>
            <a:endParaRPr lang="de-DE"/>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And these are the results averaged over all conditions. We plot the eccentricity angles as four colored</a:t>
            </a:r>
            <a:r>
              <a:rPr lang="en-US" baseline="0" dirty="0" smtClean="0"/>
              <a:t> lines in an plot of simulation angle versus perceived angle. In essence, this plot shows that the range of perceived angles goes from around 85 to 110 degrees, depending on the specific eccentricity and simulation angles.</a:t>
            </a:r>
          </a:p>
          <a:p>
            <a:endParaRPr lang="en-US" baseline="0" dirty="0" smtClean="0"/>
          </a:p>
          <a:p>
            <a:r>
              <a:rPr lang="en-US" baseline="0" dirty="0" smtClean="0"/>
              <a:t>If we compare this to the scene hypothesis, which predicts that all angles are perceived as 90 degrees, we can see that it does not match our results and is therefore not a good prediction.</a:t>
            </a:r>
          </a:p>
          <a:p>
            <a:endParaRPr lang="en-US" baseline="0" dirty="0" smtClean="0"/>
          </a:p>
          <a:p>
            <a:r>
              <a:rPr lang="en-US" baseline="0" dirty="0" smtClean="0"/>
              <a:t>The retinal hypothesis, on the other hand, shows the same general trends as our results, in that red lines go up and blue lines go down. However, its range of perceived angles is much more extended along the vertical axis, from about 65 to 140 degrees (actual: 66.6-142). Overall, our results in the center don’t really match either of the two predictions.</a:t>
            </a:r>
            <a:endParaRPr lang="nl-BE" dirty="0"/>
          </a:p>
        </p:txBody>
      </p:sp>
      <p:sp>
        <p:nvSpPr>
          <p:cNvPr id="4" name="Slide Number Placeholder 3"/>
          <p:cNvSpPr>
            <a:spLocks noGrp="1"/>
          </p:cNvSpPr>
          <p:nvPr>
            <p:ph type="sldNum" sz="quarter" idx="10"/>
          </p:nvPr>
        </p:nvSpPr>
        <p:spPr/>
        <p:txBody>
          <a:bodyPr/>
          <a:lstStyle/>
          <a:p>
            <a:fld id="{8335DBFA-EB1F-4ADE-9FC1-DFF1AFF2625B}" type="slidenum">
              <a:rPr lang="nl-BE" smtClean="0"/>
              <a:pPr/>
              <a:t>30</a:t>
            </a:fld>
            <a:endParaRPr lang="nl-BE"/>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In addition, we have found an effect of façade depth in that </a:t>
            </a:r>
            <a:r>
              <a:rPr lang="en-US" baseline="0" dirty="0" smtClean="0"/>
              <a:t>shallower façades result in a compression of the </a:t>
            </a:r>
            <a:r>
              <a:rPr lang="en-US" dirty="0" smtClean="0"/>
              <a:t>range</a:t>
            </a:r>
            <a:r>
              <a:rPr lang="en-US" baseline="0" dirty="0" smtClean="0"/>
              <a:t> of perceived angles along the vertical axis towards the scene hypothesis at 90 degrees.</a:t>
            </a:r>
            <a:endParaRPr lang="nl-BE" dirty="0"/>
          </a:p>
        </p:txBody>
      </p:sp>
      <p:sp>
        <p:nvSpPr>
          <p:cNvPr id="4" name="Slide Number Placeholder 3"/>
          <p:cNvSpPr>
            <a:spLocks noGrp="1"/>
          </p:cNvSpPr>
          <p:nvPr>
            <p:ph type="sldNum" sz="quarter" idx="10"/>
          </p:nvPr>
        </p:nvSpPr>
        <p:spPr/>
        <p:txBody>
          <a:bodyPr/>
          <a:lstStyle/>
          <a:p>
            <a:fld id="{8335DBFA-EB1F-4ADE-9FC1-DFF1AFF2625B}" type="slidenum">
              <a:rPr lang="nl-BE" smtClean="0"/>
              <a:pPr/>
              <a:t>31</a:t>
            </a:fld>
            <a:endParaRPr lang="nl-BE"/>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GB" dirty="0" smtClean="0"/>
              <a:t>T</a:t>
            </a:r>
            <a:r>
              <a:rPr lang="en-GB" baseline="0" dirty="0" smtClean="0"/>
              <a:t>he previous experiment </a:t>
            </a:r>
            <a:r>
              <a:rPr lang="en-US" sz="1200" b="0" i="0" kern="1200" dirty="0" smtClean="0">
                <a:solidFill>
                  <a:schemeClr val="tx1"/>
                </a:solidFill>
                <a:effectLst/>
                <a:latin typeface="+mn-lt"/>
                <a:ea typeface="+mn-ea"/>
                <a:cs typeface="+mn-cs"/>
              </a:rPr>
              <a:t>measured the size of distortions, but it doesn't tell us what's acceptable, so we ran a second experiment measuring</a:t>
            </a:r>
            <a:r>
              <a:rPr lang="en-US" sz="1200" b="0" i="0" kern="1200" baseline="0" dirty="0" smtClean="0">
                <a:solidFill>
                  <a:schemeClr val="tx1"/>
                </a:solidFill>
                <a:effectLst/>
                <a:latin typeface="+mn-lt"/>
                <a:ea typeface="+mn-ea"/>
                <a:cs typeface="+mn-cs"/>
              </a:rPr>
              <a:t> </a:t>
            </a:r>
            <a:r>
              <a:rPr lang="en-US" sz="1200" b="0" i="0" kern="1200" dirty="0" smtClean="0">
                <a:solidFill>
                  <a:schemeClr val="tx1"/>
                </a:solidFill>
                <a:effectLst/>
                <a:latin typeface="+mn-lt"/>
                <a:ea typeface="+mn-ea"/>
                <a:cs typeface="+mn-cs"/>
              </a:rPr>
              <a:t>angle ratings.</a:t>
            </a:r>
            <a:endParaRPr lang="en-US" dirty="0" smtClean="0"/>
          </a:p>
        </p:txBody>
      </p:sp>
      <p:sp>
        <p:nvSpPr>
          <p:cNvPr id="4" name="Slide Number Placeholder 3"/>
          <p:cNvSpPr>
            <a:spLocks noGrp="1"/>
          </p:cNvSpPr>
          <p:nvPr>
            <p:ph type="sldNum" sz="quarter" idx="10"/>
          </p:nvPr>
        </p:nvSpPr>
        <p:spPr/>
        <p:txBody>
          <a:bodyPr/>
          <a:lstStyle/>
          <a:p>
            <a:fld id="{75066195-6A41-FA40-8B62-B65E8ED6FA81}" type="slidenum">
              <a:rPr lang="de-DE" smtClean="0"/>
              <a:pPr/>
              <a:t>32</a:t>
            </a:fld>
            <a:endParaRPr lang="de-DE"/>
          </a:p>
        </p:txBody>
      </p:sp>
    </p:spTree>
    <p:extLst>
      <p:ext uri="{BB962C8B-B14F-4D97-AF65-F5344CB8AC3E}">
        <p14:creationId xmlns:p14="http://schemas.microsoft.com/office/powerpoint/2010/main" val="138591916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We showed the same kind of stimuli</a:t>
            </a:r>
            <a:r>
              <a:rPr lang="en-GB" baseline="0" dirty="0" smtClean="0"/>
              <a:t> and</a:t>
            </a:r>
            <a:r>
              <a:rPr lang="en-GB" dirty="0" smtClean="0"/>
              <a:t> again focused</a:t>
            </a:r>
            <a:r>
              <a:rPr lang="en-GB" baseline="0" dirty="0" smtClean="0"/>
              <a:t> the attention of the participant &lt;click&gt; on the corner in the </a:t>
            </a:r>
            <a:r>
              <a:rPr lang="en-GB" baseline="0" dirty="0" err="1" smtClean="0"/>
              <a:t>center</a:t>
            </a:r>
            <a:r>
              <a:rPr lang="en-GB" baseline="0" dirty="0" smtClean="0"/>
              <a:t> of the image. We then asked “How close does this corner look to a right angle?” on a scale from 1 for “perfect” to 5 for “no way!”. &lt;click&gt;</a:t>
            </a:r>
          </a:p>
        </p:txBody>
      </p:sp>
      <p:sp>
        <p:nvSpPr>
          <p:cNvPr id="4" name="Slide Number Placeholder 3"/>
          <p:cNvSpPr>
            <a:spLocks noGrp="1"/>
          </p:cNvSpPr>
          <p:nvPr>
            <p:ph type="sldNum" sz="quarter" idx="10"/>
          </p:nvPr>
        </p:nvSpPr>
        <p:spPr/>
        <p:txBody>
          <a:bodyPr/>
          <a:lstStyle/>
          <a:p>
            <a:fld id="{75066195-6A41-FA40-8B62-B65E8ED6FA81}" type="slidenum">
              <a:rPr lang="de-DE" smtClean="0"/>
              <a:pPr/>
              <a:t>33</a:t>
            </a:fld>
            <a:endParaRPr lang="de-DE"/>
          </a:p>
        </p:txBody>
      </p:sp>
    </p:spTree>
    <p:extLst>
      <p:ext uri="{BB962C8B-B14F-4D97-AF65-F5344CB8AC3E}">
        <p14:creationId xmlns:p14="http://schemas.microsoft.com/office/powerpoint/2010/main" val="54385568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This is what it look like on the tablet screen.</a:t>
            </a:r>
            <a:endParaRPr lang="en-GB" dirty="0"/>
          </a:p>
        </p:txBody>
      </p:sp>
      <p:sp>
        <p:nvSpPr>
          <p:cNvPr id="4" name="Slide Number Placeholder 3"/>
          <p:cNvSpPr>
            <a:spLocks noGrp="1"/>
          </p:cNvSpPr>
          <p:nvPr>
            <p:ph type="sldNum" sz="quarter" idx="10"/>
          </p:nvPr>
        </p:nvSpPr>
        <p:spPr/>
        <p:txBody>
          <a:bodyPr/>
          <a:lstStyle/>
          <a:p>
            <a:fld id="{75066195-6A41-FA40-8B62-B65E8ED6FA81}" type="slidenum">
              <a:rPr lang="de-DE" smtClean="0"/>
              <a:pPr/>
              <a:t>34</a:t>
            </a:fld>
            <a:endParaRPr lang="de-DE"/>
          </a:p>
        </p:txBody>
      </p:sp>
    </p:spTree>
    <p:extLst>
      <p:ext uri="{BB962C8B-B14F-4D97-AF65-F5344CB8AC3E}">
        <p14:creationId xmlns:p14="http://schemas.microsoft.com/office/powerpoint/2010/main" val="60020686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Here are our rating results,</a:t>
            </a:r>
            <a:r>
              <a:rPr lang="en-US" baseline="0" dirty="0" smtClean="0"/>
              <a:t> interpolated over the range of simulation and eccentricity angles.</a:t>
            </a:r>
          </a:p>
          <a:p>
            <a:r>
              <a:rPr lang="en-US" baseline="0" dirty="0" smtClean="0"/>
              <a:t>Along the diagonal &lt;click&gt;, where the simulation camera has a similar view to the capture camera, the corners look pretty good, as indicated by the blue region.</a:t>
            </a:r>
          </a:p>
          <a:p>
            <a:r>
              <a:rPr lang="en-US" baseline="0" dirty="0" smtClean="0"/>
              <a:t>Compare that to the perceived angle deviations from the angle-matching experiment: here, the dark blue indicates angles perceived as exactly 90 degrees, and the dark red indicates differences of about 20 degrees either way. Again, along the diagonal, the corners look the least distorted. These results show the trends predicted by the retinal hypothesis.</a:t>
            </a:r>
            <a:endParaRPr lang="nl-BE" dirty="0"/>
          </a:p>
        </p:txBody>
      </p:sp>
      <p:sp>
        <p:nvSpPr>
          <p:cNvPr id="4" name="Slide Number Placeholder 3"/>
          <p:cNvSpPr>
            <a:spLocks noGrp="1"/>
          </p:cNvSpPr>
          <p:nvPr>
            <p:ph type="sldNum" sz="quarter" idx="10"/>
          </p:nvPr>
        </p:nvSpPr>
        <p:spPr/>
        <p:txBody>
          <a:bodyPr/>
          <a:lstStyle/>
          <a:p>
            <a:fld id="{8335DBFA-EB1F-4ADE-9FC1-DFF1AFF2625B}" type="slidenum">
              <a:rPr lang="nl-BE" smtClean="0"/>
              <a:pPr/>
              <a:t>35</a:t>
            </a:fld>
            <a:endParaRPr lang="nl-BE"/>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GB" dirty="0" smtClean="0"/>
              <a:t>Based on the</a:t>
            </a:r>
            <a:r>
              <a:rPr lang="en-GB" baseline="0" dirty="0" smtClean="0"/>
              <a:t> results of our first experiment, the angle-matching experiment, we then fitted a predictive model that is a </a:t>
            </a:r>
            <a:r>
              <a:rPr lang="en-GB" dirty="0" smtClean="0"/>
              <a:t>mix of the scene and retinal hypotheses depending on the façade depth. This analytical model predicts the perceived angle for any new simulation and eccentricity</a:t>
            </a:r>
            <a:r>
              <a:rPr lang="en-GB" baseline="0" dirty="0" smtClean="0"/>
              <a:t> angle as well as façade depth.</a:t>
            </a:r>
          </a:p>
          <a:p>
            <a:pPr marL="0" marR="0" indent="0" algn="l" defTabSz="457200" rtl="0" eaLnBrk="1" fontAlgn="auto" latinLnBrk="0" hangingPunct="1">
              <a:lnSpc>
                <a:spcPct val="100000"/>
              </a:lnSpc>
              <a:spcBef>
                <a:spcPts val="0"/>
              </a:spcBef>
              <a:spcAft>
                <a:spcPts val="0"/>
              </a:spcAft>
              <a:buClrTx/>
              <a:buSzTx/>
              <a:buFontTx/>
              <a:buNone/>
              <a:tabLst/>
              <a:defRPr/>
            </a:pPr>
            <a:r>
              <a:rPr lang="en-GB" dirty="0" smtClean="0"/>
              <a:t>With a means to predict perceived angles, …</a:t>
            </a:r>
          </a:p>
        </p:txBody>
      </p:sp>
      <p:sp>
        <p:nvSpPr>
          <p:cNvPr id="4" name="Slide Number Placeholder 3"/>
          <p:cNvSpPr>
            <a:spLocks noGrp="1"/>
          </p:cNvSpPr>
          <p:nvPr>
            <p:ph type="sldNum" sz="quarter" idx="10"/>
          </p:nvPr>
        </p:nvSpPr>
        <p:spPr/>
        <p:txBody>
          <a:bodyPr/>
          <a:lstStyle/>
          <a:p>
            <a:fld id="{75066195-6A41-FA40-8B62-B65E8ED6FA81}" type="slidenum">
              <a:rPr lang="de-DE" smtClean="0"/>
              <a:pPr/>
              <a:t>36</a:t>
            </a:fld>
            <a:endParaRPr lang="de-DE"/>
          </a:p>
        </p:txBody>
      </p:sp>
    </p:spTree>
    <p:extLst>
      <p:ext uri="{BB962C8B-B14F-4D97-AF65-F5344CB8AC3E}">
        <p14:creationId xmlns:p14="http://schemas.microsoft.com/office/powerpoint/2010/main" val="98888107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 we next want to predict the distortion ratings of our second experiment. We do this &lt;click&gt; by fitting a piece-wise linear function from predicted perceived angles to perceived ratings. The result is a guideline that can predict</a:t>
            </a:r>
            <a:r>
              <a:rPr lang="en-GB" baseline="0" dirty="0" smtClean="0"/>
              <a:t> the strength of distortions for new and unseen situations, also across &lt;click&gt; an extended domain of viewing conditions.</a:t>
            </a:r>
            <a:endParaRPr lang="en-GB" dirty="0" smtClean="0"/>
          </a:p>
          <a:p>
            <a:endParaRPr lang="en-GB" dirty="0" smtClean="0"/>
          </a:p>
          <a:p>
            <a:r>
              <a:rPr lang="en-GB" b="1" dirty="0" smtClean="0"/>
              <a:t>Answer for question about discontinuity:</a:t>
            </a:r>
          </a:p>
          <a:p>
            <a:r>
              <a:rPr lang="en-GB" dirty="0" smtClean="0"/>
              <a:t>“The discontinuity you observed at an eccentricity angle of zero degrees is caused by a </a:t>
            </a:r>
            <a:r>
              <a:rPr lang="en-GB" baseline="0" dirty="0" smtClean="0"/>
              <a:t>change in geometric configuration, where the balcony switches between being seen from the left or seen from the right. This is a result of our initial assumption that one cannot accurately estimate the perceived angle if the side face of a balcony is occluded.”</a:t>
            </a:r>
            <a:endParaRPr lang="en-GB" dirty="0"/>
          </a:p>
        </p:txBody>
      </p:sp>
      <p:sp>
        <p:nvSpPr>
          <p:cNvPr id="4" name="Slide Number Placeholder 3"/>
          <p:cNvSpPr>
            <a:spLocks noGrp="1"/>
          </p:cNvSpPr>
          <p:nvPr>
            <p:ph type="sldNum" sz="quarter" idx="10"/>
          </p:nvPr>
        </p:nvSpPr>
        <p:spPr/>
        <p:txBody>
          <a:bodyPr/>
          <a:lstStyle/>
          <a:p>
            <a:fld id="{75066195-6A41-FA40-8B62-B65E8ED6FA81}" type="slidenum">
              <a:rPr lang="de-DE" smtClean="0"/>
              <a:pPr/>
              <a:t>37</a:t>
            </a:fld>
            <a:endParaRPr lang="de-DE"/>
          </a:p>
        </p:txBody>
      </p:sp>
    </p:spTree>
    <p:extLst>
      <p:ext uri="{BB962C8B-B14F-4D97-AF65-F5344CB8AC3E}">
        <p14:creationId xmlns:p14="http://schemas.microsoft.com/office/powerpoint/2010/main" val="278341779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GB" dirty="0" smtClean="0"/>
              <a:t>In our experiments, we only looked</a:t>
            </a:r>
            <a:r>
              <a:rPr lang="en-GB" baseline="0" dirty="0" smtClean="0"/>
              <a:t> at static, synthetic façades. So to validate our distortion guideline, we prepared dynamic videos of real façades &lt;click&gt;, </a:t>
            </a:r>
            <a:r>
              <a:rPr lang="en-US" sz="1200" b="0" i="0" kern="1200" dirty="0" smtClean="0">
                <a:solidFill>
                  <a:schemeClr val="tx1"/>
                </a:solidFill>
                <a:effectLst/>
                <a:latin typeface="+mn-lt"/>
                <a:ea typeface="+mn-ea"/>
                <a:cs typeface="+mn-cs"/>
              </a:rPr>
              <a:t>to see if our findings generalize to the case we are interested in. For this, we created a web-based experiment in which 91 people rated 3 different facades with</a:t>
            </a:r>
            <a:r>
              <a:rPr lang="en-US" sz="1200" b="0" i="0" kern="1200" baseline="0" dirty="0" smtClean="0">
                <a:solidFill>
                  <a:schemeClr val="tx1"/>
                </a:solidFill>
                <a:effectLst/>
                <a:latin typeface="+mn-lt"/>
                <a:ea typeface="+mn-ea"/>
                <a:cs typeface="+mn-cs"/>
              </a:rPr>
              <a:t> </a:t>
            </a:r>
            <a:r>
              <a:rPr lang="en-US" sz="1200" b="0" i="0" kern="1200" dirty="0" smtClean="0">
                <a:solidFill>
                  <a:schemeClr val="tx1"/>
                </a:solidFill>
                <a:effectLst/>
                <a:latin typeface="+mn-lt"/>
                <a:ea typeface="+mn-ea"/>
                <a:cs typeface="+mn-cs"/>
              </a:rPr>
              <a:t>3 different</a:t>
            </a:r>
            <a:r>
              <a:rPr lang="en-US" sz="1200" b="0" i="0" kern="1200" baseline="0" dirty="0" smtClean="0">
                <a:solidFill>
                  <a:schemeClr val="tx1"/>
                </a:solidFill>
                <a:effectLst/>
                <a:latin typeface="+mn-lt"/>
                <a:ea typeface="+mn-ea"/>
                <a:cs typeface="+mn-cs"/>
              </a:rPr>
              <a:t> </a:t>
            </a:r>
            <a:r>
              <a:rPr lang="en-US" sz="1200" b="0" i="0" kern="1200" dirty="0" smtClean="0">
                <a:solidFill>
                  <a:schemeClr val="tx1"/>
                </a:solidFill>
                <a:effectLst/>
                <a:latin typeface="+mn-lt"/>
                <a:ea typeface="+mn-ea"/>
                <a:cs typeface="+mn-cs"/>
              </a:rPr>
              <a:t>paths</a:t>
            </a:r>
            <a:r>
              <a:rPr lang="en-US" sz="1200" b="0" i="0" kern="1200" baseline="0" dirty="0" smtClean="0">
                <a:solidFill>
                  <a:schemeClr val="tx1"/>
                </a:solidFill>
                <a:effectLst/>
                <a:latin typeface="+mn-lt"/>
                <a:ea typeface="+mn-ea"/>
                <a:cs typeface="+mn-cs"/>
              </a:rPr>
              <a:t> each, using the same question as in our angle-rating experiment.</a:t>
            </a:r>
          </a:p>
        </p:txBody>
      </p:sp>
      <p:sp>
        <p:nvSpPr>
          <p:cNvPr id="4" name="Slide Number Placeholder 3"/>
          <p:cNvSpPr>
            <a:spLocks noGrp="1"/>
          </p:cNvSpPr>
          <p:nvPr>
            <p:ph type="sldNum" sz="quarter" idx="10"/>
          </p:nvPr>
        </p:nvSpPr>
        <p:spPr/>
        <p:txBody>
          <a:bodyPr/>
          <a:lstStyle/>
          <a:p>
            <a:fld id="{75066195-6A41-FA40-8B62-B65E8ED6FA81}" type="slidenum">
              <a:rPr lang="de-DE" smtClean="0"/>
              <a:pPr/>
              <a:t>38</a:t>
            </a:fld>
            <a:endParaRPr lang="de-DE"/>
          </a:p>
        </p:txBody>
      </p:sp>
    </p:spTree>
    <p:extLst>
      <p:ext uri="{BB962C8B-B14F-4D97-AF65-F5344CB8AC3E}">
        <p14:creationId xmlns:p14="http://schemas.microsoft.com/office/powerpoint/2010/main" val="386200481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GB" dirty="0" smtClean="0"/>
              <a:t>I will be showing the results of our</a:t>
            </a:r>
            <a:r>
              <a:rPr lang="en-GB" baseline="0" dirty="0" smtClean="0"/>
              <a:t> validation experiment on these 3 graphs, which plot our predicted rating on the x-axis against the median observed rating across the 91 participants on the y-axis. The dotted diagonal line corresponds to perfect correlation. &lt;click&gt; The results we observed are encouraging, as the </a:t>
            </a:r>
            <a:r>
              <a:rPr lang="en-US" sz="1200" b="0" i="0" kern="1200" dirty="0" smtClean="0">
                <a:solidFill>
                  <a:schemeClr val="tx1"/>
                </a:solidFill>
                <a:effectLst/>
                <a:latin typeface="+mn-lt"/>
                <a:ea typeface="+mn-ea"/>
                <a:cs typeface="+mn-cs"/>
              </a:rPr>
              <a:t>strength of the correlations hint at the generality of our finding</a:t>
            </a:r>
            <a:r>
              <a:rPr lang="en-GB" sz="1200" b="0" i="0" kern="1200" dirty="0" smtClean="0">
                <a:solidFill>
                  <a:schemeClr val="tx1"/>
                </a:solidFill>
                <a:effectLst/>
                <a:latin typeface="+mn-lt"/>
                <a:ea typeface="+mn-ea"/>
                <a:cs typeface="+mn-cs"/>
              </a:rPr>
              <a:t>s,</a:t>
            </a:r>
            <a:r>
              <a:rPr lang="en-GB" sz="1200" b="0" i="0" kern="1200" baseline="0" dirty="0" smtClean="0">
                <a:solidFill>
                  <a:schemeClr val="tx1"/>
                </a:solidFill>
                <a:effectLst/>
                <a:latin typeface="+mn-lt"/>
                <a:ea typeface="+mn-ea"/>
                <a:cs typeface="+mn-cs"/>
              </a:rPr>
              <a:t> even when applied to unseen, more complex stimuli.</a:t>
            </a:r>
            <a:endParaRPr lang="en-US" dirty="0" smtClean="0"/>
          </a:p>
        </p:txBody>
      </p:sp>
      <p:sp>
        <p:nvSpPr>
          <p:cNvPr id="4" name="Slide Number Placeholder 3"/>
          <p:cNvSpPr>
            <a:spLocks noGrp="1"/>
          </p:cNvSpPr>
          <p:nvPr>
            <p:ph type="sldNum" sz="quarter" idx="10"/>
          </p:nvPr>
        </p:nvSpPr>
        <p:spPr/>
        <p:txBody>
          <a:bodyPr/>
          <a:lstStyle/>
          <a:p>
            <a:fld id="{75066195-6A41-FA40-8B62-B65E8ED6FA81}" type="slidenum">
              <a:rPr lang="de-DE" smtClean="0"/>
              <a:pPr/>
              <a:t>39</a:t>
            </a:fld>
            <a:endParaRPr lang="de-DE"/>
          </a:p>
        </p:txBody>
      </p:sp>
    </p:spTree>
    <p:extLst>
      <p:ext uri="{BB962C8B-B14F-4D97-AF65-F5344CB8AC3E}">
        <p14:creationId xmlns:p14="http://schemas.microsoft.com/office/powerpoint/2010/main" val="34492084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mtClean="0"/>
              <a:t>F</a:t>
            </a:r>
            <a:r>
              <a:rPr lang="en-US" baseline="0" smtClean="0"/>
              <a:t>or example the indicated corner doesn’t look like a right angle anymore.</a:t>
            </a:r>
            <a:endParaRPr lang="nl-BE"/>
          </a:p>
        </p:txBody>
      </p:sp>
      <p:sp>
        <p:nvSpPr>
          <p:cNvPr id="4" name="Slide Number Placeholder 3"/>
          <p:cNvSpPr>
            <a:spLocks noGrp="1"/>
          </p:cNvSpPr>
          <p:nvPr>
            <p:ph type="sldNum" sz="quarter" idx="10"/>
          </p:nvPr>
        </p:nvSpPr>
        <p:spPr/>
        <p:txBody>
          <a:bodyPr/>
          <a:lstStyle/>
          <a:p>
            <a:fld id="{75066195-6A41-FA40-8B62-B65E8ED6FA81}" type="slidenum">
              <a:rPr lang="de-DE" smtClean="0"/>
              <a:pPr/>
              <a:t>4</a:t>
            </a:fld>
            <a:endParaRPr lang="de-DE"/>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To further demonstrate the utility and versatility of our predictive model</a:t>
            </a:r>
            <a:r>
              <a:rPr lang="en-GB" baseline="0" dirty="0" smtClean="0"/>
              <a:t> and distortion guideline, we created 3 applications that use them in the context of street-level image-based rendering:</a:t>
            </a:r>
          </a:p>
          <a:p>
            <a:r>
              <a:rPr lang="en-GB" baseline="0" dirty="0" smtClean="0"/>
              <a:t>(1) the first is a guideline for the density of capture positions to minimise perceived distortions;</a:t>
            </a:r>
          </a:p>
          <a:p>
            <a:r>
              <a:rPr lang="en-GB" baseline="0" dirty="0" smtClean="0"/>
              <a:t>(2) the second is an interactive navigation tool that restricts users to regions of acceptable distortion; and</a:t>
            </a:r>
          </a:p>
          <a:p>
            <a:pPr marL="0" marR="0" indent="0" algn="l" defTabSz="457200" rtl="0" eaLnBrk="1" fontAlgn="auto" latinLnBrk="0" hangingPunct="1">
              <a:lnSpc>
                <a:spcPct val="100000"/>
              </a:lnSpc>
              <a:spcBef>
                <a:spcPts val="0"/>
              </a:spcBef>
              <a:spcAft>
                <a:spcPts val="0"/>
              </a:spcAft>
              <a:buClrTx/>
              <a:buSzTx/>
              <a:buFontTx/>
              <a:buNone/>
              <a:tabLst/>
              <a:defRPr/>
            </a:pPr>
            <a:r>
              <a:rPr lang="en-GB" baseline="0" dirty="0" smtClean="0"/>
              <a:t>(3) the third is a visualization technique to help in the design of paths for image-based rendering.</a:t>
            </a:r>
          </a:p>
        </p:txBody>
      </p:sp>
      <p:sp>
        <p:nvSpPr>
          <p:cNvPr id="4" name="Slide Number Placeholder 3"/>
          <p:cNvSpPr>
            <a:spLocks noGrp="1"/>
          </p:cNvSpPr>
          <p:nvPr>
            <p:ph type="sldNum" sz="quarter" idx="10"/>
          </p:nvPr>
        </p:nvSpPr>
        <p:spPr/>
        <p:txBody>
          <a:bodyPr/>
          <a:lstStyle/>
          <a:p>
            <a:fld id="{75066195-6A41-FA40-8B62-B65E8ED6FA81}" type="slidenum">
              <a:rPr lang="de-DE" smtClean="0"/>
              <a:pPr/>
              <a:t>40</a:t>
            </a:fld>
            <a:endParaRPr lang="de-DE"/>
          </a:p>
        </p:txBody>
      </p:sp>
    </p:spTree>
    <p:extLst>
      <p:ext uri="{BB962C8B-B14F-4D97-AF65-F5344CB8AC3E}">
        <p14:creationId xmlns:p14="http://schemas.microsoft.com/office/powerpoint/2010/main" val="425543282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Let’s consider a façade &lt;click&gt; captured</a:t>
            </a:r>
            <a:r>
              <a:rPr lang="en-GB" baseline="0" dirty="0" smtClean="0"/>
              <a:t> by a single camera &lt;click&gt;. As we can clearly see, large regions of space are shown in red or yellow, which would result in objectionable angle distortions. This can be reduced by having more cameras &lt;click&gt;, for example placed at the same distance as the capture distance to the façade &lt;click&gt;. This helps somewhat, but we found that one needs at least twice &lt;click&gt; as many cameras, or better yet four times &lt;click&gt; as many cameras to keep the perceived distortions to a minimum while also keeping the number of capture positions small. So remember: you need four times as many cameras per capture distance.</a:t>
            </a:r>
            <a:endParaRPr lang="en-GB" dirty="0"/>
          </a:p>
        </p:txBody>
      </p:sp>
      <p:sp>
        <p:nvSpPr>
          <p:cNvPr id="4" name="Slide Number Placeholder 3"/>
          <p:cNvSpPr>
            <a:spLocks noGrp="1"/>
          </p:cNvSpPr>
          <p:nvPr>
            <p:ph type="sldNum" sz="quarter" idx="10"/>
          </p:nvPr>
        </p:nvSpPr>
        <p:spPr/>
        <p:txBody>
          <a:bodyPr/>
          <a:lstStyle/>
          <a:p>
            <a:fld id="{75066195-6A41-FA40-8B62-B65E8ED6FA81}" type="slidenum">
              <a:rPr lang="de-DE" smtClean="0"/>
              <a:pPr/>
              <a:t>41</a:t>
            </a:fld>
            <a:endParaRPr lang="de-DE"/>
          </a:p>
        </p:txBody>
      </p:sp>
    </p:spTree>
    <p:extLst>
      <p:ext uri="{BB962C8B-B14F-4D97-AF65-F5344CB8AC3E}">
        <p14:creationId xmlns:p14="http://schemas.microsoft.com/office/powerpoint/2010/main" val="303747460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Our second application addresses a core problem</a:t>
            </a:r>
            <a:r>
              <a:rPr lang="en-GB" baseline="0" dirty="0" smtClean="0"/>
              <a:t> of image-based rendering algorithms: by their very construction, they are approximations and hence there will always be problem regions where they break down. Therefore, it is fundamentally important to know when distortions become unacceptable, and to prevent users from navigating into these regions. Using our findings, we can provide this feature, which we believe is fundamental for image-based rendering systems.</a:t>
            </a:r>
          </a:p>
          <a:p>
            <a:endParaRPr lang="en-GB" baseline="0" dirty="0" smtClean="0"/>
          </a:p>
          <a:p>
            <a:r>
              <a:rPr lang="en-GB" baseline="0" dirty="0" smtClean="0"/>
              <a:t>Here we show this interactive navigation in action, with an inset at the bottom-left which shows a top view and is coloured according to the strength of distortions expected when moving around or rotating the simulation camera. &lt;click&gt; As you can see, users are blocked when trying to move too far, which is indicated by a blinking camera icon. […] And the same thing happens when rotating too far.</a:t>
            </a:r>
          </a:p>
        </p:txBody>
      </p:sp>
      <p:sp>
        <p:nvSpPr>
          <p:cNvPr id="4" name="Slide Number Placeholder 3"/>
          <p:cNvSpPr>
            <a:spLocks noGrp="1"/>
          </p:cNvSpPr>
          <p:nvPr>
            <p:ph type="sldNum" sz="quarter" idx="10"/>
          </p:nvPr>
        </p:nvSpPr>
        <p:spPr/>
        <p:txBody>
          <a:bodyPr/>
          <a:lstStyle/>
          <a:p>
            <a:fld id="{75066195-6A41-FA40-8B62-B65E8ED6FA81}" type="slidenum">
              <a:rPr lang="de-DE" smtClean="0"/>
              <a:pPr/>
              <a:t>42</a:t>
            </a:fld>
            <a:endParaRPr lang="de-DE"/>
          </a:p>
        </p:txBody>
      </p:sp>
    </p:spTree>
    <p:extLst>
      <p:ext uri="{BB962C8B-B14F-4D97-AF65-F5344CB8AC3E}">
        <p14:creationId xmlns:p14="http://schemas.microsoft.com/office/powerpoint/2010/main" val="4131606705"/>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Similarly, we can use our findings directly when designing a path to explore a scene in an image-based rendering system,</a:t>
            </a:r>
            <a:r>
              <a:rPr lang="en-GB" baseline="0" dirty="0" smtClean="0"/>
              <a:t> by predicting the severity of distortions for each position along a path. </a:t>
            </a:r>
            <a:r>
              <a:rPr lang="en-GB" dirty="0" smtClean="0"/>
              <a:t>Here &lt;click&gt;, a user sketches</a:t>
            </a:r>
            <a:r>
              <a:rPr lang="en-GB" baseline="0" dirty="0" smtClean="0"/>
              <a:t> a path and immediately gets visual feedback about the strength of distortions to be expected. Using this handy visualization, the path can easily be optimised to reduce objectionable distortions.</a:t>
            </a:r>
            <a:endParaRPr lang="en-GB" dirty="0"/>
          </a:p>
        </p:txBody>
      </p:sp>
      <p:sp>
        <p:nvSpPr>
          <p:cNvPr id="4" name="Slide Number Placeholder 3"/>
          <p:cNvSpPr>
            <a:spLocks noGrp="1"/>
          </p:cNvSpPr>
          <p:nvPr>
            <p:ph type="sldNum" sz="quarter" idx="10"/>
          </p:nvPr>
        </p:nvSpPr>
        <p:spPr/>
        <p:txBody>
          <a:bodyPr/>
          <a:lstStyle/>
          <a:p>
            <a:fld id="{75066195-6A41-FA40-8B62-B65E8ED6FA81}" type="slidenum">
              <a:rPr lang="de-DE" smtClean="0"/>
              <a:pPr/>
              <a:t>43</a:t>
            </a:fld>
            <a:endParaRPr lang="de-DE"/>
          </a:p>
        </p:txBody>
      </p:sp>
    </p:spTree>
    <p:extLst>
      <p:ext uri="{BB962C8B-B14F-4D97-AF65-F5344CB8AC3E}">
        <p14:creationId xmlns:p14="http://schemas.microsoft.com/office/powerpoint/2010/main" val="814791850"/>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In summary, we have studied the vision science literature with the aim to explain the perspective distortions we noticed in street-level image-based rendering. While vision science provides well-founded explanations of the underlying processes, it does not provide a directly applicable model. However, it does provide methodologies and geometric tools that allowed us to developed our extended retinal hypothesis, and to design and run our experiments. In addition, we were able to develop useful applications of the theory and experimental results, which I just demonstrated.</a:t>
            </a:r>
            <a:endParaRPr lang="en-GB" dirty="0"/>
          </a:p>
        </p:txBody>
      </p:sp>
      <p:sp>
        <p:nvSpPr>
          <p:cNvPr id="4" name="Slide Number Placeholder 3"/>
          <p:cNvSpPr>
            <a:spLocks noGrp="1"/>
          </p:cNvSpPr>
          <p:nvPr>
            <p:ph type="sldNum" sz="quarter" idx="10"/>
          </p:nvPr>
        </p:nvSpPr>
        <p:spPr/>
        <p:txBody>
          <a:bodyPr/>
          <a:lstStyle/>
          <a:p>
            <a:fld id="{75066195-6A41-FA40-8B62-B65E8ED6FA81}" type="slidenum">
              <a:rPr lang="de-DE" smtClean="0"/>
              <a:pPr/>
              <a:t>44</a:t>
            </a:fld>
            <a:endParaRPr lang="de-DE"/>
          </a:p>
        </p:txBody>
      </p:sp>
    </p:spTree>
    <p:extLst>
      <p:ext uri="{BB962C8B-B14F-4D97-AF65-F5344CB8AC3E}">
        <p14:creationId xmlns:p14="http://schemas.microsoft.com/office/powerpoint/2010/main" val="2725666700"/>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We have studied very specific stimuli to keep our experiments tractable.</a:t>
            </a:r>
            <a:r>
              <a:rPr lang="en-GB" baseline="0" dirty="0" smtClean="0"/>
              <a:t> However, there are additional aspects that need to be considered in more general cases, such as &lt;&lt;list&gt;&gt;</a:t>
            </a:r>
            <a:endParaRPr lang="en-GB" dirty="0"/>
          </a:p>
        </p:txBody>
      </p:sp>
      <p:sp>
        <p:nvSpPr>
          <p:cNvPr id="4" name="Slide Number Placeholder 3"/>
          <p:cNvSpPr>
            <a:spLocks noGrp="1"/>
          </p:cNvSpPr>
          <p:nvPr>
            <p:ph type="sldNum" sz="quarter" idx="10"/>
          </p:nvPr>
        </p:nvSpPr>
        <p:spPr/>
        <p:txBody>
          <a:bodyPr/>
          <a:lstStyle/>
          <a:p>
            <a:fld id="{75066195-6A41-FA40-8B62-B65E8ED6FA81}" type="slidenum">
              <a:rPr lang="de-DE" smtClean="0"/>
              <a:pPr/>
              <a:t>45</a:t>
            </a:fld>
            <a:endParaRPr lang="de-DE"/>
          </a:p>
        </p:txBody>
      </p:sp>
    </p:spTree>
    <p:extLst>
      <p:ext uri="{BB962C8B-B14F-4D97-AF65-F5344CB8AC3E}">
        <p14:creationId xmlns:p14="http://schemas.microsoft.com/office/powerpoint/2010/main" val="2853203872"/>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Thank</a:t>
            </a:r>
            <a:r>
              <a:rPr lang="en-GB" baseline="0" dirty="0" smtClean="0"/>
              <a:t> you</a:t>
            </a:r>
            <a:r>
              <a:rPr lang="en-GB" dirty="0" smtClean="0"/>
              <a:t> for your attention.</a:t>
            </a:r>
            <a:endParaRPr lang="en-GB" dirty="0"/>
          </a:p>
        </p:txBody>
      </p:sp>
      <p:sp>
        <p:nvSpPr>
          <p:cNvPr id="4" name="Slide Number Placeholder 3"/>
          <p:cNvSpPr>
            <a:spLocks noGrp="1"/>
          </p:cNvSpPr>
          <p:nvPr>
            <p:ph type="sldNum" sz="quarter" idx="10"/>
          </p:nvPr>
        </p:nvSpPr>
        <p:spPr/>
        <p:txBody>
          <a:bodyPr/>
          <a:lstStyle/>
          <a:p>
            <a:fld id="{75066195-6A41-FA40-8B62-B65E8ED6FA81}" type="slidenum">
              <a:rPr lang="de-DE" smtClean="0"/>
              <a:pPr/>
              <a:t>46</a:t>
            </a:fld>
            <a:endParaRPr lang="de-DE"/>
          </a:p>
        </p:txBody>
      </p:sp>
    </p:spTree>
    <p:extLst>
      <p:ext uri="{BB962C8B-B14F-4D97-AF65-F5344CB8AC3E}">
        <p14:creationId xmlns:p14="http://schemas.microsoft.com/office/powerpoint/2010/main" val="331549389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mtClean="0"/>
              <a:t>The pointing phenomenon is explained by the standard retinal hypothesis for a perceived direction, not our extension to IBR and perceived angles between</a:t>
            </a:r>
            <a:r>
              <a:rPr lang="en-US" baseline="0" smtClean="0"/>
              <a:t> two directions.</a:t>
            </a:r>
          </a:p>
          <a:p>
            <a:r>
              <a:rPr lang="en-US" baseline="0" smtClean="0"/>
              <a:t>Uncle Sam’s pointing finger, and in both images the gaze of the eyes, is pointing straight out of the picture. For instance, you can’t see the sides of Uncle Sam’s pointing finger. So both models were pointing and staring straight at the painter when he made these. That means the vanishing points are at the fingertip and at the eyes. Therefore you perceive these directions by drawing a line connecting these vanishing points to you, so straight from the fingertip and the eyes to you.</a:t>
            </a:r>
          </a:p>
          <a:p>
            <a:r>
              <a:rPr lang="en-US" baseline="0" smtClean="0"/>
              <a:t>Now, it’s unlikely that we actually estimate vanishing points, especially for gaze directions because there are no actual converging lines. The retinal hypothesis does NOT make any claims about how you actually process these images. It only provides an equivalent</a:t>
            </a:r>
            <a:r>
              <a:rPr lang="en-US" smtClean="0"/>
              <a:t> geometric calculation that predicts the perceived directions.</a:t>
            </a:r>
          </a:p>
          <a:p>
            <a:endParaRPr lang="nl-BE"/>
          </a:p>
        </p:txBody>
      </p:sp>
      <p:sp>
        <p:nvSpPr>
          <p:cNvPr id="4" name="Slide Number Placeholder 3"/>
          <p:cNvSpPr>
            <a:spLocks noGrp="1"/>
          </p:cNvSpPr>
          <p:nvPr>
            <p:ph type="sldNum" sz="quarter" idx="10"/>
          </p:nvPr>
        </p:nvSpPr>
        <p:spPr/>
        <p:txBody>
          <a:bodyPr/>
          <a:lstStyle/>
          <a:p>
            <a:fld id="{75066195-6A41-FA40-8B62-B65E8ED6FA81}" type="slidenum">
              <a:rPr lang="de-DE" smtClean="0"/>
              <a:pPr/>
              <a:t>48</a:t>
            </a:fld>
            <a:endParaRPr lang="de-DE"/>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mtClean="0"/>
              <a:t>Our goal is to study</a:t>
            </a:r>
            <a:r>
              <a:rPr lang="en-US" baseline="0" smtClean="0"/>
              <a:t> these angle distortions.</a:t>
            </a:r>
          </a:p>
          <a:p>
            <a:r>
              <a:rPr lang="en-US" baseline="0" smtClean="0"/>
              <a:t>First we will identify relevant work from vision science, which we will extend to our specific case of street-level IBR and validate using rigorous experiments. We will fit a predictive model to the experimental results, and we will use that to make several improvements to IBR applications.</a:t>
            </a:r>
            <a:endParaRPr lang="nl-BE"/>
          </a:p>
        </p:txBody>
      </p:sp>
      <p:sp>
        <p:nvSpPr>
          <p:cNvPr id="4" name="Slide Number Placeholder 3"/>
          <p:cNvSpPr>
            <a:spLocks noGrp="1"/>
          </p:cNvSpPr>
          <p:nvPr>
            <p:ph type="sldNum" sz="quarter" idx="10"/>
          </p:nvPr>
        </p:nvSpPr>
        <p:spPr/>
        <p:txBody>
          <a:bodyPr/>
          <a:lstStyle/>
          <a:p>
            <a:fld id="{75066195-6A41-FA40-8B62-B65E8ED6FA81}" type="slidenum">
              <a:rPr lang="de-DE" smtClean="0"/>
              <a:pPr/>
              <a:t>5</a:t>
            </a:fld>
            <a:endParaRPr lang="de-DE"/>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nl-BE" smtClean="0"/>
              <a:t>Let </a:t>
            </a:r>
            <a:r>
              <a:rPr lang="nl-BE" dirty="0" smtClean="0"/>
              <a:t>me briefly review what we mean by street-level image-based</a:t>
            </a:r>
            <a:r>
              <a:rPr lang="nl-BE" baseline="0" dirty="0" smtClean="0"/>
              <a:t> rendering in our </a:t>
            </a:r>
            <a:r>
              <a:rPr lang="nl-BE" baseline="0" smtClean="0"/>
              <a:t>work. </a:t>
            </a:r>
            <a:r>
              <a:rPr lang="en-US" baseline="0" smtClean="0"/>
              <a:t>First, we capture a photograph or panorama of a façade with some corners. </a:t>
            </a:r>
            <a:endParaRPr lang="nl-BE" dirty="0"/>
          </a:p>
        </p:txBody>
      </p:sp>
      <p:sp>
        <p:nvSpPr>
          <p:cNvPr id="4" name="Slide Number Placeholder 3"/>
          <p:cNvSpPr>
            <a:spLocks noGrp="1"/>
          </p:cNvSpPr>
          <p:nvPr>
            <p:ph type="sldNum" sz="quarter" idx="10"/>
          </p:nvPr>
        </p:nvSpPr>
        <p:spPr/>
        <p:txBody>
          <a:bodyPr/>
          <a:lstStyle/>
          <a:p>
            <a:fld id="{8335DBFA-EB1F-4ADE-9FC1-DFF1AFF2625B}" type="slidenum">
              <a:rPr lang="nl-BE" smtClean="0"/>
              <a:pPr/>
              <a:t>6</a:t>
            </a:fld>
            <a:endParaRPr lang="nl-BE"/>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mtClean="0"/>
              <a:t>Next, we texture map that captured image back onto a single reconstructed plane, called a proxy. In large scale applications,</a:t>
            </a:r>
            <a:r>
              <a:rPr lang="en-US" baseline="0" smtClean="0"/>
              <a:t> you can only afford a single plane for a single façade.</a:t>
            </a:r>
            <a:endParaRPr lang="nl-BE" dirty="0"/>
          </a:p>
        </p:txBody>
      </p:sp>
      <p:sp>
        <p:nvSpPr>
          <p:cNvPr id="4" name="Slide Number Placeholder 3"/>
          <p:cNvSpPr>
            <a:spLocks noGrp="1"/>
          </p:cNvSpPr>
          <p:nvPr>
            <p:ph type="sldNum" sz="quarter" idx="10"/>
          </p:nvPr>
        </p:nvSpPr>
        <p:spPr/>
        <p:txBody>
          <a:bodyPr/>
          <a:lstStyle/>
          <a:p>
            <a:fld id="{8335DBFA-EB1F-4ADE-9FC1-DFF1AFF2625B}" type="slidenum">
              <a:rPr lang="nl-BE" smtClean="0"/>
              <a:pPr/>
              <a:t>7</a:t>
            </a:fld>
            <a:endParaRPr lang="nl-BE"/>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mtClean="0"/>
              <a:t>Then we put the virtual c</a:t>
            </a:r>
            <a:r>
              <a:rPr lang="en-US" baseline="0" smtClean="0"/>
              <a:t>amera, called simulation camera, at any novel viewpoint relative to the proxy, and visualize the scene. When you look at this final image, corner angles are often distorted.</a:t>
            </a:r>
            <a:endParaRPr lang="nl-BE" dirty="0"/>
          </a:p>
        </p:txBody>
      </p:sp>
      <p:sp>
        <p:nvSpPr>
          <p:cNvPr id="4" name="Slide Number Placeholder 3"/>
          <p:cNvSpPr>
            <a:spLocks noGrp="1"/>
          </p:cNvSpPr>
          <p:nvPr>
            <p:ph type="sldNum" sz="quarter" idx="10"/>
          </p:nvPr>
        </p:nvSpPr>
        <p:spPr/>
        <p:txBody>
          <a:bodyPr/>
          <a:lstStyle/>
          <a:p>
            <a:fld id="{8335DBFA-EB1F-4ADE-9FC1-DFF1AFF2625B}" type="slidenum">
              <a:rPr lang="nl-BE" smtClean="0"/>
              <a:pPr/>
              <a:t>8</a:t>
            </a:fld>
            <a:endParaRPr lang="nl-BE"/>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GB" smtClean="0"/>
              <a:t>Street-level image-based rendering techniques</a:t>
            </a:r>
            <a:r>
              <a:rPr lang="en-GB" baseline="0" smtClean="0"/>
              <a:t> have matured to the point that they are now used in many commercial products.</a:t>
            </a:r>
            <a:endParaRPr lang="en-GB" smtClean="0"/>
          </a:p>
          <a:p>
            <a:pPr marL="0" marR="0" indent="0" algn="l" defTabSz="457200" rtl="0" eaLnBrk="1" fontAlgn="auto" latinLnBrk="0" hangingPunct="1">
              <a:lnSpc>
                <a:spcPct val="100000"/>
              </a:lnSpc>
              <a:spcBef>
                <a:spcPts val="0"/>
              </a:spcBef>
              <a:spcAft>
                <a:spcPts val="0"/>
              </a:spcAft>
              <a:buClrTx/>
              <a:buSzTx/>
              <a:buFontTx/>
              <a:buNone/>
              <a:tabLst/>
              <a:defRPr/>
            </a:pPr>
            <a:endParaRPr lang="en-GB" smtClean="0"/>
          </a:p>
          <a:p>
            <a:pPr marL="0" marR="0" indent="0" algn="l" defTabSz="457200" rtl="0" eaLnBrk="1" fontAlgn="auto" latinLnBrk="0" hangingPunct="1">
              <a:lnSpc>
                <a:spcPct val="100000"/>
              </a:lnSpc>
              <a:spcBef>
                <a:spcPts val="0"/>
              </a:spcBef>
              <a:spcAft>
                <a:spcPts val="0"/>
              </a:spcAft>
              <a:buClrTx/>
              <a:buSzTx/>
              <a:buFontTx/>
              <a:buNone/>
              <a:tabLst/>
              <a:defRPr/>
            </a:pPr>
            <a:r>
              <a:rPr lang="en-GB" smtClean="0"/>
              <a:t>The</a:t>
            </a:r>
            <a:r>
              <a:rPr lang="en-GB" baseline="0" smtClean="0"/>
              <a:t> perception of artifacts in IBR has been studied before, although most previous work has focused on artifacts due to the transitions between captured images. The orthogonal problem of angle distortions is equally important but it hasn’t been studied in graphics before.</a:t>
            </a:r>
          </a:p>
          <a:p>
            <a:pPr marL="0" marR="0" indent="0" algn="l" defTabSz="457200" rtl="0" eaLnBrk="1" fontAlgn="auto" latinLnBrk="0" hangingPunct="1">
              <a:lnSpc>
                <a:spcPct val="100000"/>
              </a:lnSpc>
              <a:spcBef>
                <a:spcPts val="0"/>
              </a:spcBef>
              <a:spcAft>
                <a:spcPts val="0"/>
              </a:spcAft>
              <a:buClrTx/>
              <a:buSzTx/>
              <a:buFontTx/>
              <a:buNone/>
              <a:tabLst/>
              <a:defRPr/>
            </a:pPr>
            <a:endParaRPr lang="en-GB" smtClean="0"/>
          </a:p>
          <a:p>
            <a:pPr marL="0" marR="0" indent="0" algn="l" defTabSz="457200" rtl="0" eaLnBrk="1" fontAlgn="auto" latinLnBrk="0" hangingPunct="1">
              <a:lnSpc>
                <a:spcPct val="100000"/>
              </a:lnSpc>
              <a:spcBef>
                <a:spcPts val="0"/>
              </a:spcBef>
              <a:spcAft>
                <a:spcPts val="0"/>
              </a:spcAft>
              <a:buClrTx/>
              <a:buSzTx/>
              <a:buFontTx/>
              <a:buNone/>
              <a:tabLst/>
              <a:defRPr/>
            </a:pPr>
            <a:r>
              <a:rPr lang="en-GB" smtClean="0"/>
              <a:t>The angle distortions are caused by the IBR technique, but we really care about the </a:t>
            </a:r>
            <a:r>
              <a:rPr lang="en-GB" i="1" smtClean="0"/>
              <a:t>perceived</a:t>
            </a:r>
            <a:r>
              <a:rPr lang="en-GB" smtClean="0"/>
              <a:t> distortions, so we need to include the user in our analysis: when does the user notice</a:t>
            </a:r>
            <a:r>
              <a:rPr lang="en-GB" baseline="0" smtClean="0"/>
              <a:t> the distortions and how large are they</a:t>
            </a:r>
            <a:r>
              <a:rPr lang="en-GB" smtClean="0"/>
              <a:t>.</a:t>
            </a:r>
            <a:r>
              <a:rPr lang="en-GB" baseline="0" smtClean="0"/>
              <a:t> Vision science literature on picture perception provides several hypotheses that may explain the perceived distortions, but we will need to extend these hypotheses to our specific case and perform rigorous experiments to validate them.</a:t>
            </a:r>
            <a:endParaRPr lang="en-GB" smtClean="0"/>
          </a:p>
          <a:p>
            <a:pPr marL="0" marR="0" indent="0" algn="l" defTabSz="457200" rtl="0" eaLnBrk="1" fontAlgn="auto" latinLnBrk="0" hangingPunct="1">
              <a:lnSpc>
                <a:spcPct val="100000"/>
              </a:lnSpc>
              <a:spcBef>
                <a:spcPts val="0"/>
              </a:spcBef>
              <a:spcAft>
                <a:spcPts val="0"/>
              </a:spcAft>
              <a:buClrTx/>
              <a:buSzTx/>
              <a:buFontTx/>
              <a:buNone/>
              <a:tabLst/>
              <a:defRPr/>
            </a:pPr>
            <a:endParaRPr lang="en-GB" smtClean="0"/>
          </a:p>
          <a:p>
            <a:pPr marL="0" marR="0" indent="0" algn="l" defTabSz="457200" rtl="0" eaLnBrk="1" fontAlgn="auto" latinLnBrk="0" hangingPunct="1">
              <a:lnSpc>
                <a:spcPct val="100000"/>
              </a:lnSpc>
              <a:spcBef>
                <a:spcPts val="0"/>
              </a:spcBef>
              <a:spcAft>
                <a:spcPts val="0"/>
              </a:spcAft>
              <a:buClrTx/>
              <a:buSzTx/>
              <a:buFontTx/>
              <a:buNone/>
              <a:tabLst/>
              <a:defRPr/>
            </a:pPr>
            <a:r>
              <a:rPr lang="en-GB" smtClean="0"/>
              <a:t>[</a:t>
            </a:r>
            <a:r>
              <a:rPr lang="en-GB" b="1" dirty="0" smtClean="0"/>
              <a:t>TODO:</a:t>
            </a:r>
            <a:r>
              <a:rPr lang="en-GB" dirty="0" smtClean="0"/>
              <a:t> </a:t>
            </a:r>
            <a:r>
              <a:rPr lang="en-US" dirty="0" smtClean="0"/>
              <a:t>What do we know from</a:t>
            </a:r>
            <a:r>
              <a:rPr lang="en-US" baseline="0" dirty="0" smtClean="0"/>
              <a:t> previous work about these </a:t>
            </a:r>
            <a:r>
              <a:rPr lang="en-US" dirty="0" smtClean="0"/>
              <a:t>angle distortions? We</a:t>
            </a:r>
            <a:r>
              <a:rPr lang="en-US" baseline="0" dirty="0" smtClean="0"/>
              <a:t> found that y</a:t>
            </a:r>
            <a:r>
              <a:rPr lang="en-US" dirty="0" smtClean="0"/>
              <a:t>ou can often make a trade-off between angle distortions, and popping</a:t>
            </a:r>
            <a:r>
              <a:rPr lang="en-US" baseline="0" dirty="0" smtClean="0"/>
              <a:t> or blending artifacts in the transition between captured photographs, and it turns out that the angle distortions are generally more acceptable. We also observed that the perceived magnitude of angle distortions is unaffected by the depth range of the façade, that is for example, how far balconies stick out. Vision scientists use the retinal hypothesis to explain how we estimate angles in pictures, and in this work we extended the retinal hypothesis to predict the perceived magnitude of the angle distortions in image-based rendering of façades.</a:t>
            </a:r>
            <a:r>
              <a:rPr lang="en-GB" baseline="0" dirty="0" smtClean="0"/>
              <a:t>]</a:t>
            </a:r>
            <a:endParaRPr lang="nl-BE" dirty="0" smtClean="0"/>
          </a:p>
        </p:txBody>
      </p:sp>
      <p:sp>
        <p:nvSpPr>
          <p:cNvPr id="4" name="Slide Number Placeholder 3"/>
          <p:cNvSpPr>
            <a:spLocks noGrp="1"/>
          </p:cNvSpPr>
          <p:nvPr>
            <p:ph type="sldNum" sz="quarter" idx="10"/>
          </p:nvPr>
        </p:nvSpPr>
        <p:spPr/>
        <p:txBody>
          <a:bodyPr/>
          <a:lstStyle/>
          <a:p>
            <a:fld id="{75066195-6A41-FA40-8B62-B65E8ED6FA81}" type="slidenum">
              <a:rPr lang="de-DE" smtClean="0"/>
              <a:pPr/>
              <a:t>9</a:t>
            </a:fld>
            <a:endParaRPr lang="de-DE"/>
          </a:p>
        </p:txBody>
      </p:sp>
    </p:spTree>
    <p:extLst>
      <p:ext uri="{BB962C8B-B14F-4D97-AF65-F5344CB8AC3E}">
        <p14:creationId xmlns:p14="http://schemas.microsoft.com/office/powerpoint/2010/main" val="349007960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5122" name="Picture 2" descr="C:\Users\chrichar\Downloads\LG13_Logo_ai\S13_Logo_ai\S13_Logos.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574548" y="4701670"/>
            <a:ext cx="1483989" cy="360000"/>
          </a:xfrm>
          <a:prstGeom prst="rect">
            <a:avLst/>
          </a:prstGeom>
          <a:noFill/>
          <a:extLst>
            <a:ext uri="{909E8E84-426E-40DD-AFC4-6F175D3DCCD1}">
              <a14:hiddenFill xmlns:a14="http://schemas.microsoft.com/office/drawing/2010/main">
                <a:solidFill>
                  <a:srgbClr val="FFFFFF"/>
                </a:solidFill>
              </a14:hiddenFill>
            </a:ext>
          </a:extLst>
        </p:spPr>
      </p:pic>
      <p:sp>
        <p:nvSpPr>
          <p:cNvPr id="6" name="Slide Number Placeholder 5"/>
          <p:cNvSpPr>
            <a:spLocks noGrp="1"/>
          </p:cNvSpPr>
          <p:nvPr>
            <p:ph type="sldNum" sz="quarter" idx="12"/>
          </p:nvPr>
        </p:nvSpPr>
        <p:spPr/>
        <p:txBody>
          <a:bodyPr/>
          <a:lstStyle/>
          <a:p>
            <a:fld id="{0FB56013-B943-42BA-886F-6F9D4EB85E9D}" type="slidenum">
              <a:rPr lang="en-US" smtClean="0"/>
              <a:pPr/>
              <a:t>‹#›</a:t>
            </a:fld>
            <a:endParaRPr lang="en-US" dirty="0"/>
          </a:p>
        </p:txBody>
      </p:sp>
      <p:sp>
        <p:nvSpPr>
          <p:cNvPr id="2" name="Title 1"/>
          <p:cNvSpPr>
            <a:spLocks noGrp="1"/>
          </p:cNvSpPr>
          <p:nvPr>
            <p:ph type="ctrTitle"/>
          </p:nvPr>
        </p:nvSpPr>
        <p:spPr>
          <a:xfrm>
            <a:off x="413001" y="1228669"/>
            <a:ext cx="8317999" cy="1471670"/>
          </a:xfrm>
        </p:spPr>
        <p:txBody>
          <a:bodyPr>
            <a:normAutofit/>
          </a:bodyPr>
          <a:lstStyle>
            <a:lvl1pPr>
              <a:defRPr sz="4000"/>
            </a:lvl1pPr>
          </a:lstStyle>
          <a:p>
            <a:r>
              <a:rPr lang="en-US" dirty="0" smtClean="0"/>
              <a:t>Click to edit Master title style</a:t>
            </a:r>
            <a:endParaRPr lang="en-US" dirty="0"/>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Tree>
    <p:extLst>
      <p:ext uri="{BB962C8B-B14F-4D97-AF65-F5344CB8AC3E}">
        <p14:creationId xmlns:p14="http://schemas.microsoft.com/office/powerpoint/2010/main" val="2702019936"/>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Content slid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lvl1pPr marL="342900" indent="-342900">
              <a:buFont typeface="Segoe UI Light" pitchFamily="34" charset="0"/>
              <a:buChar char="–"/>
              <a:defRPr/>
            </a:lvl1pPr>
            <a:lvl2pPr marL="742950" indent="-284400">
              <a:buFont typeface="Segoe UI Light" pitchFamily="34" charset="0"/>
              <a:buChar char="–"/>
              <a:defRPr/>
            </a:lvl2pPr>
            <a:lvl3pPr marL="1143000" indent="-228600">
              <a:buFont typeface="Segoe UI Light" pitchFamily="34" charset="0"/>
              <a:buChar char="–"/>
              <a:defRPr/>
            </a:lvl3pPr>
            <a:lvl4pPr marL="1600200" indent="-228600">
              <a:buFont typeface="Segoe UI Light" pitchFamily="34" charset="0"/>
              <a:buChar char="–"/>
              <a:defRPr/>
            </a:lvl4pPr>
            <a:lvl5pPr marL="2057400" indent="-228600">
              <a:buFont typeface="Segoe UI Light" pitchFamily="34" charset="0"/>
              <a:buChar char="–"/>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8" name="Slide Number Placeholder 5"/>
          <p:cNvSpPr>
            <a:spLocks noGrp="1"/>
          </p:cNvSpPr>
          <p:nvPr>
            <p:ph type="sldNum" sz="quarter" idx="4"/>
          </p:nvPr>
        </p:nvSpPr>
        <p:spPr>
          <a:xfrm>
            <a:off x="0" y="4869656"/>
            <a:ext cx="457200" cy="273844"/>
          </a:xfrm>
          <a:prstGeom prst="rect">
            <a:avLst/>
          </a:prstGeom>
        </p:spPr>
        <p:txBody>
          <a:bodyPr vert="horz" lIns="91440" tIns="45720" rIns="91440" bIns="45720" rtlCol="0" anchor="ctr"/>
          <a:lstStyle>
            <a:lvl1pPr algn="l">
              <a:defRPr sz="1200">
                <a:solidFill>
                  <a:schemeClr val="tx1">
                    <a:lumMod val="75000"/>
                  </a:schemeClr>
                </a:solidFill>
              </a:defRPr>
            </a:lvl1pPr>
          </a:lstStyle>
          <a:p>
            <a:fld id="{0FB56013-B943-42BA-886F-6F9D4EB85E9D}" type="slidenum">
              <a:rPr lang="en-US" smtClean="0"/>
              <a:pPr/>
              <a:t>‹#›</a:t>
            </a:fld>
            <a:endParaRPr lang="en-US" dirty="0"/>
          </a:p>
        </p:txBody>
      </p:sp>
      <p:pic>
        <p:nvPicPr>
          <p:cNvPr id="14" name="Picture 2" descr="C:\Users\chrichar\Downloads\LG13_Logo_ai\S13_Logo_ai\S13_Logos.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574548" y="4701670"/>
            <a:ext cx="1483989" cy="360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75933374"/>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Blank slide">
    <p:spTree>
      <p:nvGrpSpPr>
        <p:cNvPr id="1" name=""/>
        <p:cNvGrpSpPr/>
        <p:nvPr/>
      </p:nvGrpSpPr>
      <p:grpSpPr>
        <a:xfrm>
          <a:off x="0" y="0"/>
          <a:ext cx="0" cy="0"/>
          <a:chOff x="0" y="0"/>
          <a:chExt cx="0" cy="0"/>
        </a:xfrm>
      </p:grpSpPr>
      <p:sp>
        <p:nvSpPr>
          <p:cNvPr id="3" name="Foliennummernplatzhalter 2"/>
          <p:cNvSpPr>
            <a:spLocks noGrp="1"/>
          </p:cNvSpPr>
          <p:nvPr>
            <p:ph type="sldNum" sz="quarter" idx="10"/>
          </p:nvPr>
        </p:nvSpPr>
        <p:spPr/>
        <p:txBody>
          <a:bodyPr/>
          <a:lstStyle/>
          <a:p>
            <a:fld id="{0FB56013-B943-42BA-886F-6F9D4EB85E9D}" type="slidenum">
              <a:rPr lang="en-US" smtClean="0"/>
              <a:pPr/>
              <a:t>‹#›</a:t>
            </a:fld>
            <a:endParaRPr lang="en-US" dirty="0"/>
          </a:p>
        </p:txBody>
      </p:sp>
      <p:sp>
        <p:nvSpPr>
          <p:cNvPr id="2" name="Title 1"/>
          <p:cNvSpPr>
            <a:spLocks noGrp="1"/>
          </p:cNvSpPr>
          <p:nvPr>
            <p:ph type="title"/>
          </p:nvPr>
        </p:nvSpPr>
        <p:spPr/>
        <p:txBody>
          <a:bodyPr/>
          <a:lstStyle/>
          <a:p>
            <a:r>
              <a:rPr lang="en-US" smtClean="0"/>
              <a:t>Click to edit Master title style</a:t>
            </a:r>
            <a:endParaRPr lang="en-GB"/>
          </a:p>
        </p:txBody>
      </p:sp>
    </p:spTree>
    <p:extLst>
      <p:ext uri="{BB962C8B-B14F-4D97-AF65-F5344CB8AC3E}">
        <p14:creationId xmlns:p14="http://schemas.microsoft.com/office/powerpoint/2010/main" val="3593934587"/>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Black slide">
    <p:bg>
      <p:bgPr>
        <a:solidFill>
          <a:schemeClr val="bg1"/>
        </a:solidFill>
        <a:effectLst/>
      </p:bgPr>
    </p:bg>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GB" smtClean="0"/>
              <a:t>Mastertitelformat bearbeiten</a:t>
            </a:r>
            <a:endParaRPr lang="de-DE"/>
          </a:p>
        </p:txBody>
      </p:sp>
      <p:sp>
        <p:nvSpPr>
          <p:cNvPr id="3" name="Foliennummernplatzhalter 2"/>
          <p:cNvSpPr>
            <a:spLocks noGrp="1"/>
          </p:cNvSpPr>
          <p:nvPr>
            <p:ph type="sldNum" sz="quarter" idx="10"/>
          </p:nvPr>
        </p:nvSpPr>
        <p:spPr/>
        <p:txBody>
          <a:bodyPr/>
          <a:lstStyle/>
          <a:p>
            <a:fld id="{0FB56013-B943-42BA-886F-6F9D4EB85E9D}" type="slidenum">
              <a:rPr lang="en-US" smtClean="0"/>
              <a:pPr/>
              <a:t>‹#›</a:t>
            </a:fld>
            <a:endParaRPr lang="en-US" dirty="0"/>
          </a:p>
        </p:txBody>
      </p:sp>
    </p:spTree>
    <p:extLst>
      <p:ext uri="{BB962C8B-B14F-4D97-AF65-F5344CB8AC3E}">
        <p14:creationId xmlns:p14="http://schemas.microsoft.com/office/powerpoint/2010/main" val="2520820598"/>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1">
          <a:blip r:embed="rId6"/>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a:effectLst>
            <a:outerShdw blurRad="50800" dist="38100" dir="2700000" algn="tl" rotWithShape="0">
              <a:srgbClr val="000000"/>
            </a:outerShdw>
          </a:effectLst>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200151"/>
            <a:ext cx="8229600" cy="3394472"/>
          </a:xfrm>
          <a:prstGeom prst="rect">
            <a:avLst/>
          </a:prstGeom>
          <a:effectLst>
            <a:outerShdw blurRad="50800" dist="38100" dir="2700000" algn="tl" rotWithShape="0">
              <a:srgbClr val="000000"/>
            </a:outerShdw>
          </a:effectLst>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Slide Number Placeholder 5"/>
          <p:cNvSpPr>
            <a:spLocks noGrp="1"/>
          </p:cNvSpPr>
          <p:nvPr>
            <p:ph type="sldNum" sz="quarter" idx="4"/>
          </p:nvPr>
        </p:nvSpPr>
        <p:spPr>
          <a:xfrm>
            <a:off x="0" y="4869656"/>
            <a:ext cx="457200" cy="273844"/>
          </a:xfrm>
          <a:prstGeom prst="rect">
            <a:avLst/>
          </a:prstGeom>
        </p:spPr>
        <p:txBody>
          <a:bodyPr vert="horz" lIns="91440" tIns="45720" rIns="91440" bIns="45720" rtlCol="0" anchor="ctr"/>
          <a:lstStyle>
            <a:lvl1pPr algn="l">
              <a:defRPr sz="1200">
                <a:solidFill>
                  <a:schemeClr val="tx1">
                    <a:lumMod val="75000"/>
                  </a:schemeClr>
                </a:solidFill>
                <a:latin typeface="+mj-lt"/>
              </a:defRPr>
            </a:lvl1pPr>
          </a:lstStyle>
          <a:p>
            <a:fld id="{51433981-6EA4-4596-BE95-3D6065D7AE20}" type="slidenum">
              <a:rPr lang="en-US" smtClean="0"/>
              <a:pPr/>
              <a:t>‹#›</a:t>
            </a:fld>
            <a:endParaRPr lang="en-US" dirty="0"/>
          </a:p>
        </p:txBody>
      </p:sp>
    </p:spTree>
    <p:extLst>
      <p:ext uri="{BB962C8B-B14F-4D97-AF65-F5344CB8AC3E}">
        <p14:creationId xmlns:p14="http://schemas.microsoft.com/office/powerpoint/2010/main" val="2557711237"/>
      </p:ext>
    </p:extLst>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timing>
    <p:tnLst>
      <p:par>
        <p:cTn id="1" dur="indefinite" restart="never" nodeType="tmRoot"/>
      </p:par>
    </p:tnLst>
  </p:timing>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Segoe UI Light"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Segoe UI Light"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Segoe UI Light"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Segoe UI Light"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Segoe UI Light"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3.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video" Target="file:///C:\ppt\tue_0900\190_peter_vangorp_blrm%20c\pointing.wmv" TargetMode="External"/><Relationship Id="rId1" Type="http://schemas.microsoft.com/office/2007/relationships/media" Target="file:///C:\ppt\tue_0900\190_peter_vangorp_blrm%20c\pointing.wmv" TargetMode="External"/><Relationship Id="rId5" Type="http://schemas.openxmlformats.org/officeDocument/2006/relationships/image" Target="../media/image19.png"/><Relationship Id="rId4"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3" Type="http://schemas.openxmlformats.org/officeDocument/2006/relationships/image" Target="../media/image20.wmf"/><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20.wmf"/></Relationships>
</file>

<file path=ppt/slides/_rels/slide1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0.wmf"/><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file:///C:\ppt\tue_0900\190_peter_vangorp_blrm%20c\turn-crop.wmv" TargetMode="External"/><Relationship Id="rId1" Type="http://schemas.microsoft.com/office/2007/relationships/media" Target="file:///C:\ppt\tue_0900\190_peter_vangorp_blrm%20c\turn-crop.wmv" TargetMode="External"/><Relationship Id="rId5" Type="http://schemas.openxmlformats.org/officeDocument/2006/relationships/image" Target="../media/image7.png"/><Relationship Id="rId4"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0.wmf"/><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5.xml"/><Relationship Id="rId1" Type="http://schemas.openxmlformats.org/officeDocument/2006/relationships/slideLayout" Target="../slideLayouts/slideLayout2.xml"/><Relationship Id="rId5" Type="http://schemas.openxmlformats.org/officeDocument/2006/relationships/image" Target="../media/image26.png"/><Relationship Id="rId4" Type="http://schemas.openxmlformats.org/officeDocument/2006/relationships/image" Target="../media/image25.pn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file:///C:\ppt\tue_0900\190_peter_vangorp_blrm%20c\Experiment1.wmv" TargetMode="External"/><Relationship Id="rId1" Type="http://schemas.microsoft.com/office/2007/relationships/media" Target="file:///C:\ppt\tue_0900\190_peter_vangorp_blrm%20c\Experiment1.wmv" TargetMode="External"/><Relationship Id="rId5" Type="http://schemas.openxmlformats.org/officeDocument/2006/relationships/image" Target="../media/image28.png"/><Relationship Id="rId4"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video" Target="file:///C:\ppt\tue_0900\190_peter_vangorp_blrm%20c\pan-crop.wmv" TargetMode="External"/><Relationship Id="rId1" Type="http://schemas.microsoft.com/office/2007/relationships/media" Target="file:///C:\ppt\tue_0900\190_peter_vangorp_blrm%20c\pan-crop.wmv" TargetMode="External"/><Relationship Id="rId5" Type="http://schemas.openxmlformats.org/officeDocument/2006/relationships/image" Target="../media/image8.png"/><Relationship Id="rId4"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3" Type="http://schemas.openxmlformats.org/officeDocument/2006/relationships/image" Target="../media/image29.png"/><Relationship Id="rId7" Type="http://schemas.openxmlformats.org/officeDocument/2006/relationships/image" Target="../media/image33.png"/><Relationship Id="rId2" Type="http://schemas.openxmlformats.org/officeDocument/2006/relationships/notesSlide" Target="../notesSlides/notesSlide30.xml"/><Relationship Id="rId1" Type="http://schemas.openxmlformats.org/officeDocument/2006/relationships/slideLayout" Target="../slideLayouts/slideLayout2.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30.png"/></Relationships>
</file>

<file path=ppt/slides/_rels/slide31.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1.xml"/><Relationship Id="rId1" Type="http://schemas.openxmlformats.org/officeDocument/2006/relationships/slideLayout" Target="../slideLayouts/slideLayout2.xml"/><Relationship Id="rId6" Type="http://schemas.openxmlformats.org/officeDocument/2006/relationships/image" Target="../media/image29.png"/><Relationship Id="rId5" Type="http://schemas.openxmlformats.org/officeDocument/2006/relationships/image" Target="../media/image36.png"/><Relationship Id="rId4" Type="http://schemas.openxmlformats.org/officeDocument/2006/relationships/image" Target="../media/image35.png"/></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33.xml"/><Relationship Id="rId1" Type="http://schemas.openxmlformats.org/officeDocument/2006/relationships/slideLayout" Target="../slideLayouts/slideLayout4.xml"/><Relationship Id="rId4" Type="http://schemas.openxmlformats.org/officeDocument/2006/relationships/image" Target="../media/image38.jpeg"/></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wmv"/><Relationship Id="rId1" Type="http://schemas.microsoft.com/office/2007/relationships/media" Target="../media/media1.wmv"/><Relationship Id="rId5" Type="http://schemas.openxmlformats.org/officeDocument/2006/relationships/image" Target="../media/image39.png"/><Relationship Id="rId4" Type="http://schemas.openxmlformats.org/officeDocument/2006/relationships/notesSlide" Target="../notesSlides/notesSlide34.xml"/></Relationships>
</file>

<file path=ppt/slides/_rels/slide35.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35.xml"/><Relationship Id="rId1" Type="http://schemas.openxmlformats.org/officeDocument/2006/relationships/slideLayout" Target="../slideLayouts/slideLayout2.xml"/><Relationship Id="rId6" Type="http://schemas.openxmlformats.org/officeDocument/2006/relationships/image" Target="../media/image43.png"/><Relationship Id="rId5" Type="http://schemas.openxmlformats.org/officeDocument/2006/relationships/image" Target="../media/image42.png"/><Relationship Id="rId4" Type="http://schemas.openxmlformats.org/officeDocument/2006/relationships/image" Target="../media/image41.png"/></Relationships>
</file>

<file path=ppt/slides/_rels/slide3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6.xml"/><Relationship Id="rId1" Type="http://schemas.openxmlformats.org/officeDocument/2006/relationships/slideLayout" Target="../slideLayouts/slideLayout2.xml"/><Relationship Id="rId5" Type="http://schemas.openxmlformats.org/officeDocument/2006/relationships/image" Target="../media/image44.png"/><Relationship Id="rId4" Type="http://schemas.openxmlformats.org/officeDocument/2006/relationships/image" Target="../media/image36.png"/></Relationships>
</file>

<file path=ppt/slides/_rels/slide37.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37.xml"/><Relationship Id="rId1" Type="http://schemas.openxmlformats.org/officeDocument/2006/relationships/slideLayout" Target="../slideLayouts/slideLayout2.xml"/><Relationship Id="rId6" Type="http://schemas.openxmlformats.org/officeDocument/2006/relationships/image" Target="../media/image47.png"/><Relationship Id="rId5" Type="http://schemas.openxmlformats.org/officeDocument/2006/relationships/image" Target="../media/image42.png"/><Relationship Id="rId4" Type="http://schemas.openxmlformats.org/officeDocument/2006/relationships/image" Target="../media/image46.png"/></Relationships>
</file>

<file path=ppt/slides/_rels/slide38.xml.rels><?xml version="1.0" encoding="UTF-8" standalone="yes"?>
<Relationships xmlns="http://schemas.openxmlformats.org/package/2006/relationships"><Relationship Id="rId8" Type="http://schemas.openxmlformats.org/officeDocument/2006/relationships/image" Target="../media/image50.png"/><Relationship Id="rId3" Type="http://schemas.openxmlformats.org/officeDocument/2006/relationships/video" Target="file:///C:\ppt\tue_0900\190_peter_vangorp_blrm%20c\exp_3.wmv" TargetMode="External"/><Relationship Id="rId7" Type="http://schemas.openxmlformats.org/officeDocument/2006/relationships/image" Target="../media/image49.png"/><Relationship Id="rId2" Type="http://schemas.openxmlformats.org/officeDocument/2006/relationships/video" Target="file:///C:\ppt\tue_0900\190_peter_vangorp_blrm%20c\exp_2.wmv" TargetMode="External"/><Relationship Id="rId1" Type="http://schemas.openxmlformats.org/officeDocument/2006/relationships/video" Target="file:///C:\ppt\tue_0900\190_peter_vangorp_blrm%20c\exp_1.wmv" TargetMode="External"/><Relationship Id="rId6" Type="http://schemas.openxmlformats.org/officeDocument/2006/relationships/image" Target="../media/image48.png"/><Relationship Id="rId5" Type="http://schemas.openxmlformats.org/officeDocument/2006/relationships/notesSlide" Target="../notesSlides/notesSlide38.xml"/><Relationship Id="rId4"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39.xml"/><Relationship Id="rId1" Type="http://schemas.openxmlformats.org/officeDocument/2006/relationships/slideLayout" Target="../slideLayouts/slideLayout2.xml"/><Relationship Id="rId4" Type="http://schemas.openxmlformats.org/officeDocument/2006/relationships/image" Target="../media/image52.png"/></Relationships>
</file>

<file path=ppt/slides/_rels/slide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53.png"/><Relationship Id="rId7" Type="http://schemas.openxmlformats.org/officeDocument/2006/relationships/image" Target="../media/image45.png"/><Relationship Id="rId2" Type="http://schemas.openxmlformats.org/officeDocument/2006/relationships/notesSlide" Target="../notesSlides/notesSlide41.xml"/><Relationship Id="rId1" Type="http://schemas.openxmlformats.org/officeDocument/2006/relationships/slideLayout" Target="../slideLayouts/slideLayout2.xml"/><Relationship Id="rId6" Type="http://schemas.openxmlformats.org/officeDocument/2006/relationships/image" Target="../media/image56.png"/><Relationship Id="rId5" Type="http://schemas.openxmlformats.org/officeDocument/2006/relationships/image" Target="../media/image55.png"/><Relationship Id="rId4" Type="http://schemas.openxmlformats.org/officeDocument/2006/relationships/image" Target="../media/image54.png"/></Relationships>
</file>

<file path=ppt/slides/_rels/slide42.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video" Target="file:///C:\ppt\tue_0900\190_peter_vangorp_blrm%20c\Navigation%20(video%20only).wmv" TargetMode="External"/><Relationship Id="rId1" Type="http://schemas.microsoft.com/office/2007/relationships/media" Target="file:///C:\ppt\tue_0900\190_peter_vangorp_blrm%20c\Navigation%20(video%20only).wmv" TargetMode="External"/><Relationship Id="rId5" Type="http://schemas.openxmlformats.org/officeDocument/2006/relationships/image" Target="../media/image57.png"/><Relationship Id="rId4" Type="http://schemas.openxmlformats.org/officeDocument/2006/relationships/notesSlide" Target="../notesSlides/notesSlide42.xml"/></Relationships>
</file>

<file path=ppt/slides/_rels/slide43.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video" Target="file:///C:\ppt\tue_0900\190_peter_vangorp_blrm%20c\Visualisation%20(video%20only).wmv" TargetMode="External"/><Relationship Id="rId1" Type="http://schemas.microsoft.com/office/2007/relationships/media" Target="file:///C:\ppt\tue_0900\190_peter_vangorp_blrm%20c\Visualisation%20(video%20only).wmv" TargetMode="External"/><Relationship Id="rId5" Type="http://schemas.openxmlformats.org/officeDocument/2006/relationships/image" Target="../media/image58.png"/><Relationship Id="rId4" Type="http://schemas.openxmlformats.org/officeDocument/2006/relationships/notesSlide" Target="../notesSlides/notesSlide43.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notesSlide" Target="../notesSlides/notesSlide46.xml"/><Relationship Id="rId1" Type="http://schemas.openxmlformats.org/officeDocument/2006/relationships/slideLayout" Target="../slideLayouts/slideLayout2.xml"/><Relationship Id="rId4" Type="http://schemas.openxmlformats.org/officeDocument/2006/relationships/hyperlink" Target="http://www.verveconsortium.eu/" TargetMode="Externa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notesSlide" Target="../notesSlides/notesSlide47.xml"/><Relationship Id="rId1" Type="http://schemas.openxmlformats.org/officeDocument/2006/relationships/slideLayout" Target="../slideLayouts/slideLayout2.xml"/><Relationship Id="rId4" Type="http://schemas.openxmlformats.org/officeDocument/2006/relationships/image" Target="../media/image61.jpe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14.png"/><Relationship Id="rId4" Type="http://schemas.openxmlformats.org/officeDocument/2006/relationships/image" Target="../media/image1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2"/>
          <p:cNvSpPr>
            <a:spLocks/>
          </p:cNvSpPr>
          <p:nvPr/>
        </p:nvSpPr>
        <p:spPr bwMode="auto">
          <a:xfrm>
            <a:off x="3878080" y="2320930"/>
            <a:ext cx="4243570" cy="1705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lIns="0" tIns="0" rIns="0" bIns="0" anchor="t"/>
          <a:lstStyle/>
          <a:p>
            <a:pPr>
              <a:lnSpc>
                <a:spcPct val="110000"/>
              </a:lnSpc>
              <a:tabLst>
                <a:tab pos="1438275" algn="ctr"/>
                <a:tab pos="4305300" algn="ctr"/>
                <a:tab pos="7173913" algn="ctr"/>
              </a:tabLst>
            </a:pPr>
            <a:r>
              <a:rPr lang="en-US" sz="2000" baseline="50000" dirty="0" smtClean="0">
                <a:solidFill>
                  <a:schemeClr val="accent1"/>
                </a:solidFill>
                <a:effectLst>
                  <a:outerShdw blurRad="50800" dist="38100" dir="2700000" algn="tl" rotWithShape="0">
                    <a:srgbClr val="000000"/>
                  </a:outerShdw>
                </a:effectLst>
                <a:latin typeface="+mj-lt"/>
                <a:ea typeface="Helvetica Neue Light" charset="0"/>
                <a:cs typeface="Helvetica Neue Light" charset="0"/>
              </a:rPr>
              <a:t>1 </a:t>
            </a:r>
            <a:r>
              <a:rPr lang="en-US" sz="2400" dirty="0" smtClean="0">
                <a:solidFill>
                  <a:schemeClr val="tx1"/>
                </a:solidFill>
                <a:effectLst>
                  <a:outerShdw blurRad="50800" dist="38100" dir="2700000" algn="tl" rotWithShape="0">
                    <a:srgbClr val="000000"/>
                  </a:outerShdw>
                </a:effectLst>
                <a:latin typeface="+mj-lt"/>
                <a:ea typeface="Helvetica Neue Light" charset="0"/>
                <a:cs typeface="Helvetica Neue Light" charset="0"/>
              </a:rPr>
              <a:t>REVES/INRIA Sophia </a:t>
            </a:r>
            <a:r>
              <a:rPr lang="en-US" sz="2400" dirty="0" err="1" smtClean="0">
                <a:solidFill>
                  <a:schemeClr val="tx1"/>
                </a:solidFill>
                <a:effectLst>
                  <a:outerShdw blurRad="50800" dist="38100" dir="2700000" algn="tl" rotWithShape="0">
                    <a:srgbClr val="000000"/>
                  </a:outerShdw>
                </a:effectLst>
                <a:latin typeface="+mj-lt"/>
                <a:ea typeface="Helvetica Neue Light" charset="0"/>
                <a:cs typeface="Helvetica Neue Light" charset="0"/>
              </a:rPr>
              <a:t>Antipolis</a:t>
            </a:r>
            <a:endParaRPr lang="en-US" sz="2400" dirty="0" smtClean="0">
              <a:solidFill>
                <a:schemeClr val="tx1"/>
              </a:solidFill>
              <a:effectLst>
                <a:outerShdw blurRad="50800" dist="38100" dir="2700000" algn="tl" rotWithShape="0">
                  <a:srgbClr val="000000"/>
                </a:outerShdw>
              </a:effectLst>
              <a:latin typeface="+mj-lt"/>
              <a:ea typeface="Helvetica Neue Light" charset="0"/>
              <a:cs typeface="Helvetica Neue Light" charset="0"/>
            </a:endParaRPr>
          </a:p>
          <a:p>
            <a:pPr>
              <a:lnSpc>
                <a:spcPct val="110000"/>
              </a:lnSpc>
              <a:tabLst>
                <a:tab pos="1438275" algn="ctr"/>
                <a:tab pos="4305300" algn="ctr"/>
                <a:tab pos="7173913" algn="ctr"/>
              </a:tabLst>
            </a:pPr>
            <a:r>
              <a:rPr lang="en-US" sz="2000" baseline="50000" dirty="0" smtClean="0">
                <a:solidFill>
                  <a:schemeClr val="accent1"/>
                </a:solidFill>
                <a:effectLst>
                  <a:outerShdw blurRad="50800" dist="38100" dir="2700000" algn="tl" rotWithShape="0">
                    <a:srgbClr val="000000"/>
                  </a:outerShdw>
                </a:effectLst>
                <a:latin typeface="+mj-lt"/>
                <a:ea typeface="Helvetica Neue Light" charset="0"/>
                <a:cs typeface="Helvetica Neue Light" charset="0"/>
              </a:rPr>
              <a:t>2 </a:t>
            </a:r>
            <a:r>
              <a:rPr lang="en-US" sz="2400" dirty="0" smtClean="0">
                <a:effectLst>
                  <a:outerShdw blurRad="50800" dist="38100" dir="2700000" algn="tl" rotWithShape="0">
                    <a:srgbClr val="000000"/>
                  </a:outerShdw>
                </a:effectLst>
                <a:latin typeface="+mj-lt"/>
                <a:ea typeface="Helvetica Neue Light" charset="0"/>
                <a:cs typeface="Helvetica Neue Light" charset="0"/>
              </a:rPr>
              <a:t>Giessen University</a:t>
            </a:r>
          </a:p>
          <a:p>
            <a:pPr>
              <a:lnSpc>
                <a:spcPct val="110000"/>
              </a:lnSpc>
              <a:tabLst>
                <a:tab pos="1438275" algn="ctr"/>
                <a:tab pos="4305300" algn="ctr"/>
                <a:tab pos="7173913" algn="ctr"/>
              </a:tabLst>
            </a:pPr>
            <a:r>
              <a:rPr lang="en-US" sz="2000" baseline="50000" dirty="0" smtClean="0">
                <a:solidFill>
                  <a:schemeClr val="accent1"/>
                </a:solidFill>
                <a:effectLst>
                  <a:outerShdw blurRad="50800" dist="38100" dir="2700000" algn="tl" rotWithShape="0">
                    <a:srgbClr val="000000"/>
                  </a:outerShdw>
                </a:effectLst>
                <a:latin typeface="+mj-lt"/>
                <a:ea typeface="Helvetica Neue Light" charset="0"/>
                <a:cs typeface="Helvetica Neue Light" charset="0"/>
              </a:rPr>
              <a:t>3 </a:t>
            </a:r>
            <a:r>
              <a:rPr lang="en-US" sz="2400" dirty="0" smtClean="0">
                <a:effectLst>
                  <a:outerShdw blurRad="50800" dist="38100" dir="2700000" algn="tl" rotWithShape="0">
                    <a:srgbClr val="000000"/>
                  </a:outerShdw>
                </a:effectLst>
                <a:latin typeface="+mj-lt"/>
                <a:ea typeface="Helvetica Neue Light" charset="0"/>
                <a:cs typeface="Helvetica Neue Light" charset="0"/>
              </a:rPr>
              <a:t>MPI </a:t>
            </a:r>
            <a:r>
              <a:rPr lang="de-DE" sz="2400" dirty="0" smtClean="0">
                <a:effectLst>
                  <a:outerShdw blurRad="50800" dist="38100" dir="2700000" algn="tl" rotWithShape="0">
                    <a:srgbClr val="000000"/>
                  </a:outerShdw>
                </a:effectLst>
                <a:latin typeface="+mj-lt"/>
                <a:ea typeface="Helvetica Neue Light" charset="0"/>
                <a:cs typeface="Helvetica Neue Light" charset="0"/>
              </a:rPr>
              <a:t>Informatik</a:t>
            </a:r>
          </a:p>
          <a:p>
            <a:pPr>
              <a:lnSpc>
                <a:spcPct val="110000"/>
              </a:lnSpc>
              <a:tabLst>
                <a:tab pos="1438275" algn="ctr"/>
                <a:tab pos="4305300" algn="ctr"/>
                <a:tab pos="7173913" algn="ctr"/>
              </a:tabLst>
            </a:pPr>
            <a:r>
              <a:rPr lang="en-US" sz="2000" baseline="50000" dirty="0" smtClean="0">
                <a:solidFill>
                  <a:schemeClr val="accent1"/>
                </a:solidFill>
                <a:effectLst>
                  <a:outerShdw blurRad="50800" dist="38100" dir="2700000" algn="tl" rotWithShape="0">
                    <a:srgbClr val="000000"/>
                  </a:outerShdw>
                </a:effectLst>
                <a:latin typeface="+mj-lt"/>
                <a:ea typeface="Helvetica Neue Light" charset="0"/>
                <a:cs typeface="Helvetica Neue Light" charset="0"/>
              </a:rPr>
              <a:t>4 </a:t>
            </a:r>
            <a:r>
              <a:rPr lang="en-US" sz="2400" dirty="0" smtClean="0">
                <a:effectLst>
                  <a:outerShdw blurRad="50800" dist="38100" dir="2700000" algn="tl" rotWithShape="0">
                    <a:srgbClr val="000000"/>
                  </a:outerShdw>
                </a:effectLst>
                <a:latin typeface="+mj-lt"/>
                <a:ea typeface="Helvetica Neue Light" charset="0"/>
                <a:cs typeface="Helvetica Neue Light" charset="0"/>
              </a:rPr>
              <a:t>UC Berkeley</a:t>
            </a:r>
            <a:endParaRPr lang="en-US" sz="2400" dirty="0">
              <a:solidFill>
                <a:srgbClr val="62B0FF"/>
              </a:solidFill>
              <a:effectLst>
                <a:outerShdw blurRad="50800" dist="38100" dir="2700000" algn="tl" rotWithShape="0">
                  <a:srgbClr val="000000"/>
                </a:outerShdw>
              </a:effectLst>
              <a:latin typeface="+mj-lt"/>
              <a:ea typeface="Helvetica Neue Light" charset="0"/>
              <a:cs typeface="Helvetica Neue Light" charset="0"/>
            </a:endParaRPr>
          </a:p>
        </p:txBody>
      </p:sp>
      <p:pic>
        <p:nvPicPr>
          <p:cNvPr id="19" name="Picture 5" descr="E:\Richardt\PercepIBR\video\stills\Berkeley-logo-white.png"/>
          <p:cNvPicPr>
            <a:picLocks noChangeAspect="1" noChangeArrowheads="1"/>
          </p:cNvPicPr>
          <p:nvPr/>
        </p:nvPicPr>
        <p:blipFill>
          <a:blip r:embed="rId3">
            <a:clrChange>
              <a:clrFrom>
                <a:srgbClr val="000000"/>
              </a:clrFrom>
              <a:clrTo>
                <a:srgbClr val="000000">
                  <a:alpha val="0"/>
                </a:srgbClr>
              </a:clrTo>
            </a:clrChange>
            <a:extLst>
              <a:ext uri="{28A0092B-C50C-407E-A947-70E740481C1C}">
                <a14:useLocalDpi xmlns:a14="http://schemas.microsoft.com/office/drawing/2010/main" val="0"/>
              </a:ext>
            </a:extLst>
          </a:blip>
          <a:srcRect/>
          <a:stretch>
            <a:fillRect/>
          </a:stretch>
        </p:blipFill>
        <p:spPr bwMode="auto">
          <a:xfrm>
            <a:off x="7823559" y="4291680"/>
            <a:ext cx="1017718" cy="360000"/>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20" name="Picture 4" descr="E:\Richardt\PercepIBR\video\stills\mpilogo-inf-narrow-white.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03061" y="4291680"/>
            <a:ext cx="1319155" cy="360000"/>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21" name="Picture 3" descr="E:\Richardt\PercepIBR\video\stills\Inria-scientifique-white.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878080" y="4291680"/>
            <a:ext cx="1232112" cy="360000"/>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22" name="Picture 2" descr="E:\Richardt\PercepIBR\video\stills\Giessen-logo-white.png"/>
          <p:cNvPicPr>
            <a:picLocks noChangeAspect="1" noChangeArrowheads="1"/>
          </p:cNvPicPr>
          <p:nvPr/>
        </p:nvPicPr>
        <p:blipFill>
          <a:blip r:embed="rId6">
            <a:clrChange>
              <a:clrFrom>
                <a:srgbClr val="000000"/>
              </a:clrFrom>
              <a:clrTo>
                <a:srgbClr val="000000">
                  <a:alpha val="0"/>
                </a:srgbClr>
              </a:clrTo>
            </a:clrChange>
            <a:extLst>
              <a:ext uri="{28A0092B-C50C-407E-A947-70E740481C1C}">
                <a14:useLocalDpi xmlns:a14="http://schemas.microsoft.com/office/drawing/2010/main" val="0"/>
              </a:ext>
            </a:extLst>
          </a:blip>
          <a:srcRect/>
          <a:stretch>
            <a:fillRect/>
          </a:stretch>
        </p:blipFill>
        <p:spPr bwMode="auto">
          <a:xfrm>
            <a:off x="5236934" y="4291680"/>
            <a:ext cx="1013985" cy="360000"/>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2" name="Titel 1"/>
          <p:cNvSpPr>
            <a:spLocks noGrp="1"/>
          </p:cNvSpPr>
          <p:nvPr>
            <p:ph type="ctrTitle"/>
          </p:nvPr>
        </p:nvSpPr>
        <p:spPr>
          <a:xfrm>
            <a:off x="87177" y="546100"/>
            <a:ext cx="8959850" cy="1471613"/>
          </a:xfrm>
        </p:spPr>
        <p:txBody>
          <a:bodyPr>
            <a:noAutofit/>
          </a:bodyPr>
          <a:lstStyle/>
          <a:p>
            <a:r>
              <a:rPr lang="en-US" sz="4000" dirty="0" smtClean="0"/>
              <a:t>Perception of Perspective Distortions</a:t>
            </a:r>
            <a:br>
              <a:rPr lang="en-US" sz="4000" dirty="0" smtClean="0"/>
            </a:br>
            <a:r>
              <a:rPr lang="en-US" sz="4000" dirty="0" smtClean="0"/>
              <a:t>in Image-Based Rendering</a:t>
            </a:r>
            <a:endParaRPr lang="en-US" sz="4000" dirty="0"/>
          </a:p>
        </p:txBody>
      </p:sp>
      <p:sp>
        <p:nvSpPr>
          <p:cNvPr id="4" name="Rectangle 2"/>
          <p:cNvSpPr>
            <a:spLocks/>
          </p:cNvSpPr>
          <p:nvPr/>
        </p:nvSpPr>
        <p:spPr bwMode="auto">
          <a:xfrm>
            <a:off x="904004" y="2320930"/>
            <a:ext cx="2543597" cy="259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lIns="0" tIns="0" rIns="0" bIns="0" anchor="t"/>
          <a:lstStyle/>
          <a:p>
            <a:pPr>
              <a:lnSpc>
                <a:spcPct val="110000"/>
              </a:lnSpc>
              <a:tabLst>
                <a:tab pos="1438275" algn="ctr"/>
                <a:tab pos="4305300" algn="ctr"/>
                <a:tab pos="7173913" algn="ctr"/>
              </a:tabLst>
            </a:pPr>
            <a:r>
              <a:rPr lang="en-US" sz="2400" dirty="0" smtClean="0">
                <a:solidFill>
                  <a:schemeClr val="tx1"/>
                </a:solidFill>
                <a:effectLst>
                  <a:outerShdw blurRad="50800" dist="38100" dir="2700000" algn="tl" rotWithShape="0">
                    <a:srgbClr val="000000"/>
                  </a:outerShdw>
                </a:effectLst>
                <a:latin typeface="+mj-lt"/>
                <a:ea typeface="Helvetica Neue Light" charset="0"/>
                <a:cs typeface="Helvetica Neue Light" charset="0"/>
              </a:rPr>
              <a:t>Peter </a:t>
            </a:r>
            <a:r>
              <a:rPr lang="en-US" sz="2400" dirty="0" err="1" smtClean="0">
                <a:solidFill>
                  <a:schemeClr val="tx1"/>
                </a:solidFill>
                <a:effectLst>
                  <a:outerShdw blurRad="50800" dist="38100" dir="2700000" algn="tl" rotWithShape="0">
                    <a:srgbClr val="000000"/>
                  </a:outerShdw>
                </a:effectLst>
                <a:latin typeface="+mj-lt"/>
                <a:ea typeface="Helvetica Neue Light" charset="0"/>
                <a:cs typeface="Helvetica Neue Light" charset="0"/>
              </a:rPr>
              <a:t>Vangorp</a:t>
            </a:r>
            <a:r>
              <a:rPr lang="en-US" sz="2000" baseline="50000" dirty="0" smtClean="0">
                <a:solidFill>
                  <a:schemeClr val="accent1"/>
                </a:solidFill>
                <a:effectLst>
                  <a:outerShdw blurRad="50800" dist="38100" dir="2700000" algn="tl" rotWithShape="0">
                    <a:srgbClr val="000000"/>
                  </a:outerShdw>
                </a:effectLst>
                <a:latin typeface="+mj-lt"/>
                <a:ea typeface="Helvetica Neue Light" charset="0"/>
                <a:cs typeface="Helvetica Neue Light" charset="0"/>
              </a:rPr>
              <a:t> 1, 2, 3</a:t>
            </a:r>
          </a:p>
          <a:p>
            <a:pPr>
              <a:lnSpc>
                <a:spcPct val="110000"/>
              </a:lnSpc>
              <a:tabLst>
                <a:tab pos="1438275" algn="ctr"/>
                <a:tab pos="4305300" algn="ctr"/>
                <a:tab pos="7173913" algn="ctr"/>
              </a:tabLst>
            </a:pPr>
            <a:r>
              <a:rPr lang="en-US" sz="2400" dirty="0" smtClean="0">
                <a:solidFill>
                  <a:schemeClr val="tx1"/>
                </a:solidFill>
                <a:effectLst>
                  <a:outerShdw blurRad="50800" dist="38100" dir="2700000" algn="tl" rotWithShape="0">
                    <a:srgbClr val="000000"/>
                  </a:outerShdw>
                </a:effectLst>
                <a:latin typeface="+mj-lt"/>
                <a:ea typeface="Helvetica Neue Light" charset="0"/>
                <a:cs typeface="Helvetica Neue Light" charset="0"/>
              </a:rPr>
              <a:t>Christian </a:t>
            </a:r>
            <a:r>
              <a:rPr lang="en-US" sz="2400" dirty="0" err="1" smtClean="0">
                <a:solidFill>
                  <a:schemeClr val="tx1"/>
                </a:solidFill>
                <a:effectLst>
                  <a:outerShdw blurRad="50800" dist="38100" dir="2700000" algn="tl" rotWithShape="0">
                    <a:srgbClr val="000000"/>
                  </a:outerShdw>
                </a:effectLst>
                <a:latin typeface="+mj-lt"/>
                <a:ea typeface="Helvetica Neue Light" charset="0"/>
                <a:cs typeface="Helvetica Neue Light" charset="0"/>
              </a:rPr>
              <a:t>Richardt</a:t>
            </a:r>
            <a:r>
              <a:rPr lang="en-US" sz="2000" baseline="50000" dirty="0">
                <a:solidFill>
                  <a:srgbClr val="1D86CD"/>
                </a:solidFill>
                <a:effectLst>
                  <a:outerShdw blurRad="50800" dist="38100" dir="2700000" algn="tl" rotWithShape="0">
                    <a:srgbClr val="000000"/>
                  </a:outerShdw>
                </a:effectLst>
                <a:latin typeface="Segoe UI"/>
                <a:ea typeface="Helvetica Neue Light" charset="0"/>
                <a:cs typeface="Helvetica Neue Light" charset="0"/>
              </a:rPr>
              <a:t> </a:t>
            </a:r>
            <a:r>
              <a:rPr lang="en-US" sz="2000" baseline="50000" dirty="0" smtClean="0">
                <a:solidFill>
                  <a:srgbClr val="1D86CD"/>
                </a:solidFill>
                <a:effectLst>
                  <a:outerShdw blurRad="50800" dist="38100" dir="2700000" algn="tl" rotWithShape="0">
                    <a:srgbClr val="000000"/>
                  </a:outerShdw>
                </a:effectLst>
                <a:latin typeface="Segoe UI"/>
                <a:ea typeface="Helvetica Neue Light" charset="0"/>
                <a:cs typeface="Helvetica Neue Light" charset="0"/>
              </a:rPr>
              <a:t>1</a:t>
            </a:r>
            <a:endParaRPr lang="en-US" sz="2400" dirty="0">
              <a:effectLst>
                <a:outerShdw blurRad="50800" dist="38100" dir="2700000" algn="tl" rotWithShape="0">
                  <a:srgbClr val="000000"/>
                </a:outerShdw>
              </a:effectLst>
              <a:latin typeface="+mj-lt"/>
              <a:ea typeface="Helvetica Neue Light" charset="0"/>
              <a:cs typeface="Helvetica Neue Light" charset="0"/>
            </a:endParaRPr>
          </a:p>
          <a:p>
            <a:pPr>
              <a:lnSpc>
                <a:spcPct val="110000"/>
              </a:lnSpc>
              <a:tabLst>
                <a:tab pos="1438275" algn="ctr"/>
                <a:tab pos="4305300" algn="ctr"/>
                <a:tab pos="7173913" algn="ctr"/>
              </a:tabLst>
            </a:pPr>
            <a:r>
              <a:rPr lang="en-US" sz="2400" dirty="0" smtClean="0">
                <a:solidFill>
                  <a:schemeClr val="tx1"/>
                </a:solidFill>
                <a:effectLst>
                  <a:outerShdw blurRad="50800" dist="38100" dir="2700000" algn="tl" rotWithShape="0">
                    <a:srgbClr val="000000"/>
                  </a:outerShdw>
                </a:effectLst>
                <a:latin typeface="+mj-lt"/>
                <a:ea typeface="Helvetica Neue Light" charset="0"/>
                <a:cs typeface="Helvetica Neue Light" charset="0"/>
              </a:rPr>
              <a:t>Emily A. Cooper</a:t>
            </a:r>
            <a:r>
              <a:rPr lang="en-US" sz="2000" baseline="50000" dirty="0">
                <a:solidFill>
                  <a:srgbClr val="1D86CD"/>
                </a:solidFill>
                <a:effectLst>
                  <a:outerShdw blurRad="50800" dist="38100" dir="2700000" algn="tl" rotWithShape="0">
                    <a:srgbClr val="000000"/>
                  </a:outerShdw>
                </a:effectLst>
                <a:latin typeface="Segoe UI"/>
                <a:ea typeface="Helvetica Neue Light" charset="0"/>
                <a:cs typeface="Helvetica Neue Light" charset="0"/>
              </a:rPr>
              <a:t> </a:t>
            </a:r>
            <a:r>
              <a:rPr lang="en-US" sz="2000" baseline="50000" dirty="0" smtClean="0">
                <a:solidFill>
                  <a:srgbClr val="1D86CD"/>
                </a:solidFill>
                <a:effectLst>
                  <a:outerShdw blurRad="50800" dist="38100" dir="2700000" algn="tl" rotWithShape="0">
                    <a:srgbClr val="000000"/>
                  </a:outerShdw>
                </a:effectLst>
                <a:latin typeface="Segoe UI"/>
                <a:ea typeface="Helvetica Neue Light" charset="0"/>
                <a:cs typeface="Helvetica Neue Light" charset="0"/>
              </a:rPr>
              <a:t>4</a:t>
            </a:r>
            <a:endParaRPr lang="en-US" sz="2400" dirty="0" smtClean="0">
              <a:solidFill>
                <a:schemeClr val="tx1"/>
              </a:solidFill>
              <a:effectLst>
                <a:outerShdw blurRad="50800" dist="38100" dir="2700000" algn="tl" rotWithShape="0">
                  <a:srgbClr val="000000"/>
                </a:outerShdw>
              </a:effectLst>
              <a:latin typeface="+mj-lt"/>
              <a:ea typeface="Helvetica Neue Light" charset="0"/>
              <a:cs typeface="Helvetica Neue Light" charset="0"/>
            </a:endParaRPr>
          </a:p>
          <a:p>
            <a:pPr>
              <a:lnSpc>
                <a:spcPct val="110000"/>
              </a:lnSpc>
              <a:tabLst>
                <a:tab pos="1438275" algn="ctr"/>
                <a:tab pos="4305300" algn="ctr"/>
                <a:tab pos="7173913" algn="ctr"/>
              </a:tabLst>
            </a:pPr>
            <a:r>
              <a:rPr lang="en-US" sz="2400" dirty="0" err="1" smtClean="0">
                <a:effectLst>
                  <a:outerShdw blurRad="50800" dist="38100" dir="2700000" algn="tl" rotWithShape="0">
                    <a:srgbClr val="000000"/>
                  </a:outerShdw>
                </a:effectLst>
                <a:latin typeface="+mj-lt"/>
                <a:ea typeface="Helvetica Neue Light" charset="0"/>
                <a:cs typeface="Helvetica Neue Light" charset="0"/>
              </a:rPr>
              <a:t>Gaurav</a:t>
            </a:r>
            <a:r>
              <a:rPr lang="en-US" sz="2400" dirty="0" smtClean="0">
                <a:effectLst>
                  <a:outerShdw blurRad="50800" dist="38100" dir="2700000" algn="tl" rotWithShape="0">
                    <a:srgbClr val="000000"/>
                  </a:outerShdw>
                </a:effectLst>
                <a:latin typeface="+mj-lt"/>
                <a:ea typeface="Helvetica Neue Light" charset="0"/>
                <a:cs typeface="Helvetica Neue Light" charset="0"/>
              </a:rPr>
              <a:t> </a:t>
            </a:r>
            <a:r>
              <a:rPr lang="en-US" sz="2400" dirty="0" err="1" smtClean="0">
                <a:effectLst>
                  <a:outerShdw blurRad="50800" dist="38100" dir="2700000" algn="tl" rotWithShape="0">
                    <a:srgbClr val="000000"/>
                  </a:outerShdw>
                </a:effectLst>
                <a:latin typeface="+mj-lt"/>
                <a:ea typeface="Helvetica Neue Light" charset="0"/>
                <a:cs typeface="Helvetica Neue Light" charset="0"/>
              </a:rPr>
              <a:t>Chaurasia</a:t>
            </a:r>
            <a:r>
              <a:rPr lang="en-US" sz="2000" baseline="50000" dirty="0">
                <a:solidFill>
                  <a:srgbClr val="1D86CD"/>
                </a:solidFill>
                <a:effectLst>
                  <a:outerShdw blurRad="50800" dist="38100" dir="2700000" algn="tl" rotWithShape="0">
                    <a:srgbClr val="000000"/>
                  </a:outerShdw>
                </a:effectLst>
                <a:latin typeface="Segoe UI"/>
                <a:ea typeface="Helvetica Neue Light" charset="0"/>
                <a:cs typeface="Helvetica Neue Light" charset="0"/>
              </a:rPr>
              <a:t> </a:t>
            </a:r>
            <a:r>
              <a:rPr lang="en-US" sz="2000" baseline="50000" dirty="0" smtClean="0">
                <a:solidFill>
                  <a:srgbClr val="1D86CD"/>
                </a:solidFill>
                <a:effectLst>
                  <a:outerShdw blurRad="50800" dist="38100" dir="2700000" algn="tl" rotWithShape="0">
                    <a:srgbClr val="000000"/>
                  </a:outerShdw>
                </a:effectLst>
                <a:latin typeface="Segoe UI"/>
                <a:ea typeface="Helvetica Neue Light" charset="0"/>
                <a:cs typeface="Helvetica Neue Light" charset="0"/>
              </a:rPr>
              <a:t>1</a:t>
            </a:r>
          </a:p>
          <a:p>
            <a:pPr>
              <a:lnSpc>
                <a:spcPct val="110000"/>
              </a:lnSpc>
              <a:tabLst>
                <a:tab pos="1438275" algn="ctr"/>
                <a:tab pos="4305300" algn="ctr"/>
                <a:tab pos="7173913" algn="ctr"/>
              </a:tabLst>
            </a:pPr>
            <a:r>
              <a:rPr lang="en-US" sz="2400" dirty="0" smtClean="0">
                <a:effectLst>
                  <a:outerShdw blurRad="50800" dist="38100" dir="2700000" algn="tl" rotWithShape="0">
                    <a:srgbClr val="000000"/>
                  </a:outerShdw>
                </a:effectLst>
                <a:latin typeface="+mj-lt"/>
                <a:ea typeface="Helvetica Neue Light" charset="0"/>
                <a:cs typeface="Helvetica Neue Light" charset="0"/>
              </a:rPr>
              <a:t>Martin S. Banks</a:t>
            </a:r>
            <a:r>
              <a:rPr lang="en-US" sz="2000" baseline="50000" dirty="0">
                <a:solidFill>
                  <a:srgbClr val="1D86CD"/>
                </a:solidFill>
                <a:effectLst>
                  <a:outerShdw blurRad="50800" dist="38100" dir="2700000" algn="tl" rotWithShape="0">
                    <a:srgbClr val="000000"/>
                  </a:outerShdw>
                </a:effectLst>
                <a:latin typeface="Segoe UI"/>
                <a:ea typeface="Helvetica Neue Light" charset="0"/>
                <a:cs typeface="Helvetica Neue Light" charset="0"/>
              </a:rPr>
              <a:t> </a:t>
            </a:r>
            <a:r>
              <a:rPr lang="en-US" sz="2000" baseline="50000" dirty="0" smtClean="0">
                <a:solidFill>
                  <a:srgbClr val="1D86CD"/>
                </a:solidFill>
                <a:effectLst>
                  <a:outerShdw blurRad="50800" dist="38100" dir="2700000" algn="tl" rotWithShape="0">
                    <a:srgbClr val="000000"/>
                  </a:outerShdw>
                </a:effectLst>
                <a:latin typeface="Segoe UI"/>
                <a:ea typeface="Helvetica Neue Light" charset="0"/>
                <a:cs typeface="Helvetica Neue Light" charset="0"/>
              </a:rPr>
              <a:t>4</a:t>
            </a:r>
            <a:endParaRPr lang="en-US" sz="2400" dirty="0">
              <a:effectLst>
                <a:outerShdw blurRad="50800" dist="38100" dir="2700000" algn="tl" rotWithShape="0">
                  <a:srgbClr val="000000"/>
                </a:outerShdw>
              </a:effectLst>
              <a:latin typeface="+mj-lt"/>
              <a:ea typeface="Helvetica Neue Light" charset="0"/>
              <a:cs typeface="Helvetica Neue Light" charset="0"/>
            </a:endParaRPr>
          </a:p>
          <a:p>
            <a:pPr>
              <a:lnSpc>
                <a:spcPct val="110000"/>
              </a:lnSpc>
              <a:tabLst>
                <a:tab pos="1438275" algn="ctr"/>
                <a:tab pos="4305300" algn="ctr"/>
                <a:tab pos="7173913" algn="ctr"/>
              </a:tabLst>
            </a:pPr>
            <a:r>
              <a:rPr lang="en-US" sz="2400" dirty="0" smtClean="0">
                <a:effectLst>
                  <a:outerShdw blurRad="50800" dist="38100" dir="2700000" algn="tl" rotWithShape="0">
                    <a:srgbClr val="000000"/>
                  </a:outerShdw>
                </a:effectLst>
                <a:latin typeface="+mj-lt"/>
                <a:ea typeface="Helvetica Neue Light" charset="0"/>
                <a:cs typeface="Helvetica Neue Light" charset="0"/>
              </a:rPr>
              <a:t>George </a:t>
            </a:r>
            <a:r>
              <a:rPr lang="en-US" sz="2400" dirty="0" err="1" smtClean="0">
                <a:effectLst>
                  <a:outerShdw blurRad="50800" dist="38100" dir="2700000" algn="tl" rotWithShape="0">
                    <a:srgbClr val="000000"/>
                  </a:outerShdw>
                </a:effectLst>
                <a:latin typeface="+mj-lt"/>
                <a:ea typeface="Helvetica Neue Light" charset="0"/>
                <a:cs typeface="Helvetica Neue Light" charset="0"/>
              </a:rPr>
              <a:t>Drettakis</a:t>
            </a:r>
            <a:r>
              <a:rPr lang="en-US" sz="2000" baseline="50000" dirty="0">
                <a:solidFill>
                  <a:srgbClr val="1D86CD"/>
                </a:solidFill>
                <a:effectLst>
                  <a:outerShdw blurRad="50800" dist="38100" dir="2700000" algn="tl" rotWithShape="0">
                    <a:srgbClr val="000000"/>
                  </a:outerShdw>
                </a:effectLst>
                <a:latin typeface="Segoe UI"/>
                <a:ea typeface="Helvetica Neue Light" charset="0"/>
                <a:cs typeface="Helvetica Neue Light" charset="0"/>
              </a:rPr>
              <a:t> </a:t>
            </a:r>
            <a:r>
              <a:rPr lang="en-US" sz="2000" baseline="50000" dirty="0" smtClean="0">
                <a:solidFill>
                  <a:srgbClr val="1D86CD"/>
                </a:solidFill>
                <a:effectLst>
                  <a:outerShdw blurRad="50800" dist="38100" dir="2700000" algn="tl" rotWithShape="0">
                    <a:srgbClr val="000000"/>
                  </a:outerShdw>
                </a:effectLst>
                <a:latin typeface="Segoe UI"/>
                <a:ea typeface="Helvetica Neue Light" charset="0"/>
                <a:cs typeface="Helvetica Neue Light" charset="0"/>
              </a:rPr>
              <a:t>1</a:t>
            </a:r>
            <a:endParaRPr lang="en-US" sz="2400" dirty="0">
              <a:solidFill>
                <a:srgbClr val="62B0FF"/>
              </a:solidFill>
              <a:effectLst>
                <a:outerShdw blurRad="50800" dist="38100" dir="2700000" algn="tl" rotWithShape="0">
                  <a:srgbClr val="000000"/>
                </a:outerShdw>
              </a:effectLst>
              <a:latin typeface="+mj-lt"/>
              <a:ea typeface="Helvetica Neue Light" charset="0"/>
              <a:cs typeface="Helvetica Neue Light" charset="0"/>
            </a:endParaRPr>
          </a:p>
        </p:txBody>
      </p:sp>
    </p:spTree>
    <p:extLst>
      <p:ext uri="{BB962C8B-B14F-4D97-AF65-F5344CB8AC3E}">
        <p14:creationId xmlns:p14="http://schemas.microsoft.com/office/powerpoint/2010/main" val="3205026735"/>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Rectangle 1"/>
          <p:cNvSpPr>
            <a:spLocks noGrp="1" noChangeArrowheads="1"/>
          </p:cNvSpPr>
          <p:nvPr>
            <p:ph type="title"/>
          </p:nvPr>
        </p:nvSpPr>
        <p:spPr>
          <a:ln/>
        </p:spPr>
        <p:txBody>
          <a:bodyPr/>
          <a:lstStyle/>
          <a:p>
            <a:pPr algn="ctr"/>
            <a:r>
              <a:rPr lang="en-US"/>
              <a:t>Vision science background</a:t>
            </a:r>
          </a:p>
        </p:txBody>
      </p:sp>
      <p:pic>
        <p:nvPicPr>
          <p:cNvPr id="17410" name="Picture 2"/>
          <p:cNvPicPr>
            <a:picLocks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3559713" y="2688618"/>
            <a:ext cx="1350357" cy="1902860"/>
          </a:xfrm>
          <a:prstGeom prst="rect">
            <a:avLst/>
          </a:prstGeom>
          <a:noFill/>
          <a:ln>
            <a:noFill/>
          </a:ln>
          <a:effectLst>
            <a:outerShdw blurRad="50800" dist="38099" dir="2700000" algn="ctr" rotWithShape="0">
              <a:schemeClr val="bg1"/>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a:tailEnd/>
              </a14:hiddenLine>
            </a:ext>
          </a:extLst>
        </p:spPr>
      </p:pic>
      <p:pic>
        <p:nvPicPr>
          <p:cNvPr id="17411" name="Picture 3"/>
          <p:cNvPicPr>
            <a:picLocks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999353" y="1854825"/>
            <a:ext cx="1607568" cy="1667108"/>
          </a:xfrm>
          <a:prstGeom prst="rect">
            <a:avLst/>
          </a:prstGeom>
          <a:noFill/>
          <a:ln>
            <a:noFill/>
          </a:ln>
          <a:effectLst>
            <a:outerShdw blurRad="50800" dist="38100" dir="2700000" algn="ctr" rotWithShape="0">
              <a:schemeClr val="bg1"/>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a:tailEnd/>
              </a14:hiddenLine>
            </a:ext>
          </a:extLst>
        </p:spPr>
      </p:pic>
      <p:sp>
        <p:nvSpPr>
          <p:cNvPr id="17412" name="Rectangle 4"/>
          <p:cNvSpPr>
            <a:spLocks/>
          </p:cNvSpPr>
          <p:nvPr/>
        </p:nvSpPr>
        <p:spPr bwMode="auto">
          <a:xfrm>
            <a:off x="5803065" y="1623595"/>
            <a:ext cx="243175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wrap="none" lIns="0" tIns="0" rIns="0" bIns="0" anchor="ctr">
            <a:spAutoFit/>
          </a:bodyPr>
          <a:lstStyle/>
          <a:p>
            <a:pPr algn="ctr"/>
            <a:r>
              <a:rPr lang="en-US" sz="2400" dirty="0">
                <a:solidFill>
                  <a:schemeClr val="tx1"/>
                </a:solidFill>
                <a:effectLst>
                  <a:outerShdw blurRad="38100" dist="38100" dir="2700000" algn="tl">
                    <a:srgbClr val="000000"/>
                  </a:outerShdw>
                </a:effectLst>
                <a:ea typeface="Helvetica Neue Light" charset="0"/>
                <a:cs typeface="Helvetica Neue Light" charset="0"/>
              </a:rPr>
              <a:t>Scene hypothesis</a:t>
            </a:r>
          </a:p>
        </p:txBody>
      </p:sp>
      <p:sp>
        <p:nvSpPr>
          <p:cNvPr id="17413" name="Rectangle 5"/>
          <p:cNvSpPr>
            <a:spLocks/>
          </p:cNvSpPr>
          <p:nvPr/>
        </p:nvSpPr>
        <p:spPr bwMode="auto">
          <a:xfrm>
            <a:off x="5733556" y="3331398"/>
            <a:ext cx="257077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wrap="square" lIns="0" tIns="0" rIns="0" bIns="0" anchor="ctr">
            <a:spAutoFit/>
          </a:bodyPr>
          <a:lstStyle/>
          <a:p>
            <a:pPr algn="ctr"/>
            <a:r>
              <a:rPr lang="en-US" sz="2400">
                <a:solidFill>
                  <a:schemeClr val="tx1"/>
                </a:solidFill>
                <a:effectLst>
                  <a:outerShdw blurRad="38100" dist="38100" dir="2700000" algn="tl">
                    <a:srgbClr val="000000"/>
                  </a:outerShdw>
                </a:effectLst>
                <a:ea typeface="Helvetica Neue Light" charset="0"/>
                <a:cs typeface="Helvetica Neue Light" charset="0"/>
              </a:rPr>
              <a:t>Retinal hypothesis</a:t>
            </a:r>
          </a:p>
        </p:txBody>
      </p:sp>
      <p:pic>
        <p:nvPicPr>
          <p:cNvPr id="17414" name="Picture 6"/>
          <p:cNvPicPr>
            <a:picLocks noChangeArrowheads="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6150856" y="3903669"/>
            <a:ext cx="1736174" cy="368350"/>
          </a:xfrm>
          <a:prstGeom prst="rect">
            <a:avLst/>
          </a:prstGeom>
          <a:noFill/>
          <a:ln>
            <a:noFill/>
          </a:ln>
          <a:effectLst>
            <a:outerShdw blurRad="50800" dist="38100" dir="2700000" algn="ctr" rotWithShape="0">
              <a:schemeClr val="bg1"/>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a:tailEnd/>
              </a14:hiddenLine>
            </a:ext>
          </a:extLst>
        </p:spPr>
      </p:pic>
      <p:pic>
        <p:nvPicPr>
          <p:cNvPr id="17415" name="Picture 7"/>
          <p:cNvPicPr>
            <a:picLocks noChangeArrowheads="1"/>
          </p:cNvPicPr>
          <p:nvPr/>
        </p:nvPicPr>
        <p:blipFill>
          <a:blip r:embed="rId6" cstate="email">
            <a:extLst>
              <a:ext uri="{28A0092B-C50C-407E-A947-70E740481C1C}">
                <a14:useLocalDpi xmlns:a14="http://schemas.microsoft.com/office/drawing/2010/main" val="0"/>
              </a:ext>
            </a:extLst>
          </a:blip>
          <a:stretch>
            <a:fillRect/>
          </a:stretch>
        </p:blipFill>
        <p:spPr bwMode="auto">
          <a:xfrm>
            <a:off x="6365199" y="2195029"/>
            <a:ext cx="1307489" cy="666843"/>
          </a:xfrm>
          <a:prstGeom prst="rect">
            <a:avLst/>
          </a:prstGeom>
          <a:noFill/>
          <a:ln>
            <a:noFill/>
          </a:ln>
          <a:effectLst>
            <a:outerShdw blurRad="50800" dist="38100" dir="2700000" algn="ctr" rotWithShape="0">
              <a:schemeClr val="bg1"/>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a:tailEnd/>
              </a14:hiddenLine>
            </a:ext>
          </a:extLst>
        </p:spPr>
      </p:pic>
      <p:sp>
        <p:nvSpPr>
          <p:cNvPr id="2" name="Slide Number Placeholder 1"/>
          <p:cNvSpPr>
            <a:spLocks noGrp="1"/>
          </p:cNvSpPr>
          <p:nvPr>
            <p:ph type="sldNum" sz="quarter" idx="4"/>
          </p:nvPr>
        </p:nvSpPr>
        <p:spPr/>
        <p:txBody>
          <a:bodyPr/>
          <a:lstStyle/>
          <a:p>
            <a:fld id="{0FB56013-B943-42BA-886F-6F9D4EB85E9D}" type="slidenum">
              <a:rPr lang="en-US" smtClean="0"/>
              <a:pPr/>
              <a:t>10</a:t>
            </a:fld>
            <a:endParaRPr lang="en-US" dirty="0"/>
          </a:p>
        </p:txBody>
      </p:sp>
      <p:sp>
        <p:nvSpPr>
          <p:cNvPr id="3" name="Rectangle 2"/>
          <p:cNvSpPr/>
          <p:nvPr/>
        </p:nvSpPr>
        <p:spPr>
          <a:xfrm>
            <a:off x="-94112" y="1507689"/>
            <a:ext cx="4162759" cy="2248265"/>
          </a:xfrm>
          <a:prstGeom prst="rect">
            <a:avLst/>
          </a:prstGeom>
          <a:noFill/>
          <a:ln>
            <a:solidFill>
              <a:schemeClr val="tx1"/>
            </a:solidFill>
          </a:ln>
          <a:effectLst>
            <a:outerShdw blurRad="50800" dist="38100" dir="2700000" algn="ctr" rotWithShape="0">
              <a:schemeClr val="bg1"/>
            </a:outerShdw>
          </a:effectLst>
          <a:scene3d>
            <a:camera prst="perspectiveContrastingRightFacing" fov="3600000">
              <a:rot lat="0" lon="1800000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416" name="Line 8"/>
          <p:cNvSpPr>
            <a:spLocks noChangeShapeType="1"/>
          </p:cNvSpPr>
          <p:nvPr/>
        </p:nvSpPr>
        <p:spPr bwMode="auto">
          <a:xfrm>
            <a:off x="1924051" y="2753721"/>
            <a:ext cx="1730912" cy="553484"/>
          </a:xfrm>
          <a:prstGeom prst="line">
            <a:avLst/>
          </a:prstGeom>
          <a:noFill/>
          <a:ln w="50800" cap="flat">
            <a:solidFill>
              <a:schemeClr val="tx1"/>
            </a:solidFill>
            <a:prstDash val="solid"/>
            <a:miter lim="800000"/>
            <a:headEnd type="stealth" w="med" len="med"/>
            <a:tailEnd type="none" w="med" len="med"/>
          </a:ln>
          <a:effectLst>
            <a:outerShdw blurRad="50800" dist="38100" dir="2700000" algn="ctr" rotWithShape="0">
              <a:schemeClr val="bg1"/>
            </a:outerShdw>
          </a:effectLst>
          <a:extLst>
            <a:ext uri="{909E8E84-426E-40DD-AFC4-6F175D3DCCD1}">
              <a14:hiddenFill xmlns:a14="http://schemas.microsoft.com/office/drawing/2010/main">
                <a:solidFill>
                  <a:srgbClr val="FFFFFF"/>
                </a:solidFill>
              </a14:hiddenFill>
            </a:ext>
          </a:extLst>
        </p:spPr>
        <p:txBody>
          <a:bodyPr lIns="0" tIns="0" rIns="0" bIns="0"/>
          <a:lstStyle/>
          <a:p>
            <a:endParaRPr lang="en-GB"/>
          </a:p>
        </p:txBody>
      </p:sp>
    </p:spTree>
    <p:extLst>
      <p:ext uri="{BB962C8B-B14F-4D97-AF65-F5344CB8AC3E}">
        <p14:creationId xmlns:p14="http://schemas.microsoft.com/office/powerpoint/2010/main" val="2760017485"/>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ointing.wmv">
            <a:hlinkClick r:id="" action="ppaction://media"/>
          </p:cNvPr>
          <p:cNvPicPr>
            <a:picLocks noChangeAspect="1"/>
          </p:cNvPicPr>
          <p:nvPr>
            <a:videoFile r:link="rId2"/>
            <p:extLst>
              <p:ext uri="{DAA4B4D4-6D71-4841-9C94-3DE7FCFB9230}">
                <p14:media xmlns:p14="http://schemas.microsoft.com/office/powerpoint/2010/main" r:link="rId1"/>
              </p:ext>
            </p:extLst>
          </p:nvPr>
        </p:nvPicPr>
        <p:blipFill>
          <a:blip r:embed="rId5"/>
          <a:stretch>
            <a:fillRect/>
          </a:stretch>
        </p:blipFill>
        <p:spPr>
          <a:xfrm>
            <a:off x="0" y="1392237"/>
            <a:ext cx="9144000" cy="3751263"/>
          </a:xfrm>
          <a:prstGeom prst="rect">
            <a:avLst/>
          </a:prstGeom>
        </p:spPr>
      </p:pic>
      <p:sp>
        <p:nvSpPr>
          <p:cNvPr id="2" name="Title 1"/>
          <p:cNvSpPr>
            <a:spLocks noGrp="1"/>
          </p:cNvSpPr>
          <p:nvPr>
            <p:ph type="title"/>
          </p:nvPr>
        </p:nvSpPr>
        <p:spPr/>
        <p:txBody>
          <a:bodyPr>
            <a:normAutofit/>
          </a:bodyPr>
          <a:lstStyle/>
          <a:p>
            <a:r>
              <a:rPr lang="en-US" smtClean="0"/>
              <a:t>Pointing phenomenon</a:t>
            </a:r>
            <a:endParaRPr lang="nl-BE"/>
          </a:p>
        </p:txBody>
      </p:sp>
      <p:sp>
        <p:nvSpPr>
          <p:cNvPr id="3" name="Slide Number Placeholder 2"/>
          <p:cNvSpPr>
            <a:spLocks noGrp="1"/>
          </p:cNvSpPr>
          <p:nvPr>
            <p:ph type="sldNum" sz="quarter" idx="10"/>
          </p:nvPr>
        </p:nvSpPr>
        <p:spPr/>
        <p:txBody>
          <a:bodyPr/>
          <a:lstStyle/>
          <a:p>
            <a:fld id="{0FB56013-B943-42BA-886F-6F9D4EB85E9D}" type="slidenum">
              <a:rPr lang="en-US" smtClean="0"/>
              <a:pPr/>
              <a:t>11</a:t>
            </a:fld>
            <a:endParaRPr lang="en-US" dirty="0"/>
          </a:p>
        </p:txBody>
      </p:sp>
    </p:spTree>
    <p:extLst>
      <p:ext uri="{BB962C8B-B14F-4D97-AF65-F5344CB8AC3E}">
        <p14:creationId xmlns:p14="http://schemas.microsoft.com/office/powerpoint/2010/main" val="212170752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8000"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repeatCount="indefinite" fill="hold" display="0">
                  <p:stCondLst>
                    <p:cond delay="indefinite"/>
                  </p:stCondLst>
                </p:cTn>
                <p:tgtEl>
                  <p:spTgt spid="6"/>
                </p:tgtEl>
              </p:cMediaNode>
            </p:video>
            <p:seq concurrent="1" nextAc="seek">
              <p:cTn id="8" restart="whenNotActive" fill="hold" evtFilter="cancelBubble" nodeType="interactiveSeq">
                <p:stCondLst>
                  <p:cond evt="onClick" delay="0">
                    <p:tgtEl>
                      <p:spTgt spid="6"/>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6"/>
                                        </p:tgtEl>
                                      </p:cBhvr>
                                    </p:cmd>
                                  </p:childTnLst>
                                </p:cTn>
                              </p:par>
                            </p:childTnLst>
                          </p:cTn>
                        </p:par>
                      </p:childTnLst>
                    </p:cTn>
                  </p:par>
                </p:childTnLst>
              </p:cTn>
              <p:nextCondLst>
                <p:cond evt="onClick" delay="0">
                  <p:tgtEl>
                    <p:spTgt spid="6"/>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Extended retinal hypothesis</a:t>
            </a:r>
            <a:endParaRPr lang="en-GB" dirty="0"/>
          </a:p>
        </p:txBody>
      </p:sp>
      <p:sp>
        <p:nvSpPr>
          <p:cNvPr id="3" name="Content Placeholder 2"/>
          <p:cNvSpPr>
            <a:spLocks noGrp="1"/>
          </p:cNvSpPr>
          <p:nvPr>
            <p:ph idx="1"/>
          </p:nvPr>
        </p:nvSpPr>
        <p:spPr>
          <a:effectLst/>
        </p:spPr>
        <p:txBody>
          <a:bodyPr/>
          <a:lstStyle/>
          <a:p>
            <a:pPr marL="514350" indent="-514350">
              <a:lnSpc>
                <a:spcPct val="150000"/>
              </a:lnSpc>
              <a:buFont typeface="+mj-lt"/>
              <a:buAutoNum type="arabicPeriod"/>
            </a:pPr>
            <a:r>
              <a:rPr lang="en-GB" dirty="0" smtClean="0">
                <a:effectLst>
                  <a:outerShdw blurRad="50800" dist="38100" dir="2700000" algn="tl">
                    <a:srgbClr val="000000"/>
                  </a:outerShdw>
                </a:effectLst>
              </a:rPr>
              <a:t>Capture</a:t>
            </a:r>
          </a:p>
          <a:p>
            <a:pPr marL="514350" indent="-514350">
              <a:lnSpc>
                <a:spcPct val="150000"/>
              </a:lnSpc>
              <a:buFont typeface="+mj-lt"/>
              <a:buAutoNum type="arabicPeriod"/>
            </a:pPr>
            <a:r>
              <a:rPr lang="en-GB" dirty="0" smtClean="0">
                <a:effectLst>
                  <a:outerShdw blurRad="50800" dist="38100" dir="2700000" algn="tl">
                    <a:srgbClr val="000000"/>
                  </a:outerShdw>
                </a:effectLst>
              </a:rPr>
              <a:t>Projection</a:t>
            </a:r>
          </a:p>
          <a:p>
            <a:pPr marL="514350" indent="-514350">
              <a:lnSpc>
                <a:spcPct val="150000"/>
              </a:lnSpc>
              <a:buFont typeface="+mj-lt"/>
              <a:buAutoNum type="arabicPeriod"/>
            </a:pPr>
            <a:r>
              <a:rPr lang="en-GB" dirty="0" smtClean="0">
                <a:effectLst>
                  <a:outerShdw blurRad="50800" dist="38100" dir="2700000" algn="tl">
                    <a:srgbClr val="000000"/>
                  </a:outerShdw>
                </a:effectLst>
              </a:rPr>
              <a:t>Simulation</a:t>
            </a:r>
          </a:p>
          <a:p>
            <a:pPr marL="514350" indent="-514350">
              <a:lnSpc>
                <a:spcPct val="150000"/>
              </a:lnSpc>
              <a:buFont typeface="+mj-lt"/>
              <a:buAutoNum type="arabicPeriod"/>
            </a:pPr>
            <a:r>
              <a:rPr lang="en-GB" dirty="0" smtClean="0">
                <a:effectLst>
                  <a:outerShdw blurRad="50800" dist="38100" dir="2700000" algn="tl">
                    <a:srgbClr val="000000"/>
                  </a:outerShdw>
                </a:effectLst>
              </a:rPr>
              <a:t>Display &amp; viewing</a:t>
            </a:r>
            <a:endParaRPr lang="en-GB" dirty="0">
              <a:effectLst>
                <a:outerShdw blurRad="50800" dist="38100" dir="2700000" algn="tl">
                  <a:srgbClr val="000000"/>
                </a:outerShdw>
              </a:effectLst>
            </a:endParaRPr>
          </a:p>
        </p:txBody>
      </p:sp>
      <p:sp>
        <p:nvSpPr>
          <p:cNvPr id="4" name="Slide Number Placeholder 3"/>
          <p:cNvSpPr>
            <a:spLocks noGrp="1"/>
          </p:cNvSpPr>
          <p:nvPr>
            <p:ph type="sldNum" sz="quarter" idx="4"/>
          </p:nvPr>
        </p:nvSpPr>
        <p:spPr/>
        <p:txBody>
          <a:bodyPr/>
          <a:lstStyle/>
          <a:p>
            <a:fld id="{0FB56013-B943-42BA-886F-6F9D4EB85E9D}" type="slidenum">
              <a:rPr lang="en-US" smtClean="0"/>
              <a:pPr/>
              <a:t>12</a:t>
            </a:fld>
            <a:endParaRPr lang="en-US" dirty="0"/>
          </a:p>
        </p:txBody>
      </p:sp>
      <p:grpSp>
        <p:nvGrpSpPr>
          <p:cNvPr id="88" name="Group 87"/>
          <p:cNvGrpSpPr/>
          <p:nvPr/>
        </p:nvGrpSpPr>
        <p:grpSpPr>
          <a:xfrm>
            <a:off x="4252585" y="1099409"/>
            <a:ext cx="1360111" cy="1318055"/>
            <a:chOff x="4252585" y="1099409"/>
            <a:chExt cx="1360111" cy="1318055"/>
          </a:xfrm>
        </p:grpSpPr>
        <p:grpSp>
          <p:nvGrpSpPr>
            <p:cNvPr id="83" name="Group 82"/>
            <p:cNvGrpSpPr/>
            <p:nvPr/>
          </p:nvGrpSpPr>
          <p:grpSpPr>
            <a:xfrm>
              <a:off x="4270848" y="1099409"/>
              <a:ext cx="1341848" cy="1300399"/>
              <a:chOff x="4270848" y="1099409"/>
              <a:chExt cx="1341848" cy="1300399"/>
            </a:xfrm>
          </p:grpSpPr>
          <p:grpSp>
            <p:nvGrpSpPr>
              <p:cNvPr id="23" name="Group 22"/>
              <p:cNvGrpSpPr/>
              <p:nvPr/>
            </p:nvGrpSpPr>
            <p:grpSpPr>
              <a:xfrm>
                <a:off x="4354385" y="1209145"/>
                <a:ext cx="1186976" cy="1056402"/>
                <a:chOff x="5603662" y="1546457"/>
                <a:chExt cx="3346653" cy="2978502"/>
              </a:xfrm>
            </p:grpSpPr>
            <p:cxnSp>
              <p:nvCxnSpPr>
                <p:cNvPr id="6" name="Straight Connector 5"/>
                <p:cNvCxnSpPr/>
                <p:nvPr/>
              </p:nvCxnSpPr>
              <p:spPr>
                <a:xfrm flipH="1" flipV="1">
                  <a:off x="5696220" y="3324557"/>
                  <a:ext cx="2926080" cy="4093"/>
                </a:xfrm>
                <a:prstGeom prst="line">
                  <a:avLst/>
                </a:prstGeom>
                <a:ln w="25400">
                  <a:solidFill>
                    <a:schemeClr val="tx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flipH="1" flipV="1">
                  <a:off x="6380903" y="1551220"/>
                  <a:ext cx="762682" cy="2743207"/>
                </a:xfrm>
                <a:prstGeom prst="line">
                  <a:avLst/>
                </a:prstGeom>
                <a:ln w="15875">
                  <a:solidFill>
                    <a:schemeClr val="tx1">
                      <a:lumMod val="50000"/>
                    </a:schemeClr>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6380902" y="2473779"/>
                  <a:ext cx="762683" cy="1820645"/>
                </a:xfrm>
                <a:prstGeom prst="line">
                  <a:avLst/>
                </a:prstGeom>
                <a:ln w="15875">
                  <a:solidFill>
                    <a:schemeClr val="tx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6380902" y="1546457"/>
                  <a:ext cx="1" cy="922559"/>
                </a:xfrm>
                <a:prstGeom prst="line">
                  <a:avLst/>
                </a:prstGeom>
                <a:ln w="50800" cap="sq">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flipV="1">
                  <a:off x="7143584" y="1551220"/>
                  <a:ext cx="1" cy="2743204"/>
                </a:xfrm>
                <a:prstGeom prst="line">
                  <a:avLst/>
                </a:prstGeom>
                <a:ln w="15875">
                  <a:solidFill>
                    <a:schemeClr val="tx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6743536" y="3328650"/>
                  <a:ext cx="158360" cy="0"/>
                </a:xfrm>
                <a:prstGeom prst="line">
                  <a:avLst/>
                </a:prstGeom>
                <a:ln w="508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flipH="1" flipV="1">
                  <a:off x="5603662" y="2473779"/>
                  <a:ext cx="777240" cy="0"/>
                </a:xfrm>
                <a:prstGeom prst="line">
                  <a:avLst/>
                </a:prstGeom>
                <a:ln w="50800" cap="sq"/>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5700982" y="3324556"/>
                  <a:ext cx="1039313" cy="4094"/>
                </a:xfrm>
                <a:prstGeom prst="line">
                  <a:avLst/>
                </a:prstGeom>
                <a:ln w="50800"/>
              </p:spPr>
              <p:style>
                <a:lnRef idx="1">
                  <a:schemeClr val="accent1"/>
                </a:lnRef>
                <a:fillRef idx="0">
                  <a:schemeClr val="accent1"/>
                </a:fillRef>
                <a:effectRef idx="0">
                  <a:schemeClr val="accent1"/>
                </a:effectRef>
                <a:fontRef idx="minor">
                  <a:schemeClr val="tx1"/>
                </a:fontRef>
              </p:style>
            </p:cxnSp>
            <p:sp>
              <p:nvSpPr>
                <p:cNvPr id="16" name="Rectangle 15"/>
                <p:cNvSpPr/>
                <p:nvPr/>
              </p:nvSpPr>
              <p:spPr>
                <a:xfrm>
                  <a:off x="6942716" y="4340293"/>
                  <a:ext cx="401740" cy="184666"/>
                </a:xfrm>
                <a:prstGeom prst="rect">
                  <a:avLst/>
                </a:prstGeom>
                <a:solidFill>
                  <a:schemeClr val="tx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17" name="Rectangle 16"/>
                <p:cNvSpPr/>
                <p:nvPr/>
              </p:nvSpPr>
              <p:spPr>
                <a:xfrm>
                  <a:off x="7053002" y="4294574"/>
                  <a:ext cx="174694" cy="45719"/>
                </a:xfrm>
                <a:prstGeom prst="rect">
                  <a:avLst/>
                </a:prstGeom>
                <a:solidFill>
                  <a:schemeClr val="tx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cxnSp>
              <p:nvCxnSpPr>
                <p:cNvPr id="19" name="Straight Connector 18"/>
                <p:cNvCxnSpPr/>
                <p:nvPr/>
              </p:nvCxnSpPr>
              <p:spPr>
                <a:xfrm>
                  <a:off x="6380902" y="1546457"/>
                  <a:ext cx="2241398" cy="0"/>
                </a:xfrm>
                <a:prstGeom prst="line">
                  <a:avLst/>
                </a:prstGeom>
                <a:ln w="50800" cap="sq">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a:off x="6901896" y="3327605"/>
                  <a:ext cx="1720404" cy="0"/>
                </a:xfrm>
                <a:prstGeom prst="line">
                  <a:avLst/>
                </a:prstGeom>
                <a:ln w="50800">
                  <a:solidFill>
                    <a:schemeClr val="tx1"/>
                  </a:solidFill>
                </a:ln>
              </p:spPr>
              <p:style>
                <a:lnRef idx="1">
                  <a:schemeClr val="accent1"/>
                </a:lnRef>
                <a:fillRef idx="0">
                  <a:schemeClr val="accent1"/>
                </a:fillRef>
                <a:effectRef idx="0">
                  <a:schemeClr val="accent1"/>
                </a:effectRef>
                <a:fontRef idx="minor">
                  <a:schemeClr val="tx1"/>
                </a:fontRef>
              </p:style>
            </p:cxnSp>
            <p:sp>
              <p:nvSpPr>
                <p:cNvPr id="21" name="5-Point Star 20"/>
                <p:cNvSpPr/>
                <p:nvPr/>
              </p:nvSpPr>
              <p:spPr>
                <a:xfrm>
                  <a:off x="7094664" y="3273858"/>
                  <a:ext cx="100376" cy="95011"/>
                </a:xfrm>
                <a:prstGeom prst="star5">
                  <a:avLst/>
                </a:prstGeom>
                <a:solidFill>
                  <a:srgbClr val="FF0000"/>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22" name="Down Arrow 21"/>
                <p:cNvSpPr/>
                <p:nvPr/>
              </p:nvSpPr>
              <p:spPr>
                <a:xfrm>
                  <a:off x="8423285" y="2170764"/>
                  <a:ext cx="527030" cy="606029"/>
                </a:xfrm>
                <a:prstGeom prst="downArrow">
                  <a:avLst/>
                </a:prstGeom>
                <a:solidFill>
                  <a:srgbClr val="00FF0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grpSp>
          <p:sp>
            <p:nvSpPr>
              <p:cNvPr id="75" name="Rectangle 74"/>
              <p:cNvSpPr/>
              <p:nvPr/>
            </p:nvSpPr>
            <p:spPr>
              <a:xfrm>
                <a:off x="4270848" y="1099409"/>
                <a:ext cx="1341848" cy="1300399"/>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84" name="TextBox 83"/>
            <p:cNvSpPr txBox="1"/>
            <p:nvPr/>
          </p:nvSpPr>
          <p:spPr>
            <a:xfrm>
              <a:off x="4252585" y="2048132"/>
              <a:ext cx="303288" cy="369332"/>
            </a:xfrm>
            <a:prstGeom prst="rect">
              <a:avLst/>
            </a:prstGeom>
            <a:noFill/>
          </p:spPr>
          <p:txBody>
            <a:bodyPr wrap="none" rtlCol="0">
              <a:spAutoFit/>
            </a:bodyPr>
            <a:lstStyle/>
            <a:p>
              <a:r>
                <a:rPr lang="en-GB" b="1" dirty="0" smtClean="0">
                  <a:effectLst>
                    <a:outerShdw blurRad="50800" dist="38100" dir="2700000" algn="tl" rotWithShape="0">
                      <a:srgbClr val="000000"/>
                    </a:outerShdw>
                  </a:effectLst>
                </a:rPr>
                <a:t>1</a:t>
              </a:r>
            </a:p>
          </p:txBody>
        </p:sp>
      </p:grpSp>
      <p:grpSp>
        <p:nvGrpSpPr>
          <p:cNvPr id="90" name="Group 89"/>
          <p:cNvGrpSpPr/>
          <p:nvPr/>
        </p:nvGrpSpPr>
        <p:grpSpPr>
          <a:xfrm>
            <a:off x="5750025" y="3359406"/>
            <a:ext cx="1426911" cy="1532698"/>
            <a:chOff x="5750025" y="3359406"/>
            <a:chExt cx="1426911" cy="1532698"/>
          </a:xfrm>
        </p:grpSpPr>
        <p:grpSp>
          <p:nvGrpSpPr>
            <p:cNvPr id="79" name="Group 78"/>
            <p:cNvGrpSpPr/>
            <p:nvPr/>
          </p:nvGrpSpPr>
          <p:grpSpPr>
            <a:xfrm>
              <a:off x="5750025" y="3359406"/>
              <a:ext cx="1426911" cy="1532698"/>
              <a:chOff x="5585611" y="2668428"/>
              <a:chExt cx="1426911" cy="1532698"/>
            </a:xfrm>
          </p:grpSpPr>
          <p:grpSp>
            <p:nvGrpSpPr>
              <p:cNvPr id="73" name="Group 72"/>
              <p:cNvGrpSpPr/>
              <p:nvPr/>
            </p:nvGrpSpPr>
            <p:grpSpPr>
              <a:xfrm>
                <a:off x="5585611" y="2768303"/>
                <a:ext cx="1296783" cy="1432823"/>
                <a:chOff x="5012871" y="1497485"/>
                <a:chExt cx="3609429" cy="3988077"/>
              </a:xfrm>
            </p:grpSpPr>
            <p:sp>
              <p:nvSpPr>
                <p:cNvPr id="64" name="Pie 63"/>
                <p:cNvSpPr/>
                <p:nvPr/>
              </p:nvSpPr>
              <p:spPr>
                <a:xfrm>
                  <a:off x="5772151" y="2742362"/>
                  <a:ext cx="2743200" cy="2743200"/>
                </a:xfrm>
                <a:prstGeom prst="pie">
                  <a:avLst>
                    <a:gd name="adj1" fmla="val 13472553"/>
                    <a:gd name="adj2" fmla="val 16670734"/>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solidFill>
                      <a:schemeClr val="tx1"/>
                    </a:solidFill>
                  </a:endParaRPr>
                </a:p>
              </p:txBody>
            </p:sp>
            <p:cxnSp>
              <p:nvCxnSpPr>
                <p:cNvPr id="65" name="Straight Connector 64"/>
                <p:cNvCxnSpPr/>
                <p:nvPr/>
              </p:nvCxnSpPr>
              <p:spPr>
                <a:xfrm flipH="1" flipV="1">
                  <a:off x="5012871" y="2024743"/>
                  <a:ext cx="2130880" cy="2089219"/>
                </a:xfrm>
                <a:prstGeom prst="line">
                  <a:avLst/>
                </a:prstGeom>
                <a:ln w="15875">
                  <a:gradFill>
                    <a:gsLst>
                      <a:gs pos="0">
                        <a:schemeClr val="tx1"/>
                      </a:gs>
                      <a:gs pos="100000">
                        <a:schemeClr val="bg1">
                          <a:alpha val="0"/>
                        </a:schemeClr>
                      </a:gs>
                    </a:gsLst>
                    <a:lin ang="5400000" scaled="0"/>
                  </a:gra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66" name="Straight Connector 65"/>
                <p:cNvCxnSpPr>
                  <a:endCxn id="70" idx="0"/>
                </p:cNvCxnSpPr>
                <p:nvPr/>
              </p:nvCxnSpPr>
              <p:spPr>
                <a:xfrm flipV="1">
                  <a:off x="7143750" y="1497485"/>
                  <a:ext cx="362901" cy="2616477"/>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7" name="Straight Connector 66"/>
                <p:cNvCxnSpPr/>
                <p:nvPr/>
              </p:nvCxnSpPr>
              <p:spPr>
                <a:xfrm>
                  <a:off x="6870742" y="1551220"/>
                  <a:ext cx="1751558" cy="0"/>
                </a:xfrm>
                <a:prstGeom prst="line">
                  <a:avLst/>
                </a:prstGeom>
                <a:ln w="50800" cap="sq">
                  <a:solidFill>
                    <a:schemeClr val="tx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8" name="Straight Connector 67"/>
                <p:cNvCxnSpPr/>
                <p:nvPr/>
              </p:nvCxnSpPr>
              <p:spPr>
                <a:xfrm flipH="1">
                  <a:off x="6466098" y="1551220"/>
                  <a:ext cx="404644" cy="0"/>
                </a:xfrm>
                <a:prstGeom prst="line">
                  <a:avLst/>
                </a:prstGeom>
                <a:ln w="50800" cap="sq">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69" name="Straight Connector 68"/>
                <p:cNvCxnSpPr/>
                <p:nvPr/>
              </p:nvCxnSpPr>
              <p:spPr>
                <a:xfrm flipH="1">
                  <a:off x="5603663" y="1551220"/>
                  <a:ext cx="862435" cy="0"/>
                </a:xfrm>
                <a:prstGeom prst="line">
                  <a:avLst/>
                </a:prstGeom>
                <a:ln w="50800" cap="sq"/>
              </p:spPr>
              <p:style>
                <a:lnRef idx="1">
                  <a:schemeClr val="accent1"/>
                </a:lnRef>
                <a:fillRef idx="0">
                  <a:schemeClr val="accent1"/>
                </a:fillRef>
                <a:effectRef idx="0">
                  <a:schemeClr val="accent1"/>
                </a:effectRef>
                <a:fontRef idx="minor">
                  <a:schemeClr val="tx1"/>
                </a:fontRef>
              </p:style>
            </p:cxnSp>
            <p:sp>
              <p:nvSpPr>
                <p:cNvPr id="70" name="5-Point Star 69"/>
                <p:cNvSpPr/>
                <p:nvPr/>
              </p:nvSpPr>
              <p:spPr>
                <a:xfrm>
                  <a:off x="7456463" y="1497485"/>
                  <a:ext cx="100376" cy="95011"/>
                </a:xfrm>
                <a:prstGeom prst="star5">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pic>
              <p:nvPicPr>
                <p:cNvPr id="72"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rot="5400000">
                  <a:off x="6844930" y="4038765"/>
                  <a:ext cx="597641" cy="576967"/>
                </a:xfrm>
                <a:prstGeom prst="rect">
                  <a:avLst/>
                </a:prstGeom>
                <a:noFill/>
                <a:effectLst>
                  <a:glow rad="25400">
                    <a:schemeClr val="tx1">
                      <a:alpha val="50000"/>
                    </a:schemeClr>
                  </a:glow>
                </a:effectLst>
                <a:extLst>
                  <a:ext uri="{909E8E84-426E-40DD-AFC4-6F175D3DCCD1}">
                    <a14:hiddenFill xmlns:a14="http://schemas.microsoft.com/office/drawing/2010/main">
                      <a:solidFill>
                        <a:srgbClr val="FFFFFF"/>
                      </a:solidFill>
                    </a14:hiddenFill>
                  </a:ext>
                </a:extLst>
              </p:spPr>
            </p:pic>
          </p:grpSp>
          <p:sp>
            <p:nvSpPr>
              <p:cNvPr id="78" name="Rectangle 77"/>
              <p:cNvSpPr/>
              <p:nvPr/>
            </p:nvSpPr>
            <p:spPr>
              <a:xfrm>
                <a:off x="5670674" y="2668428"/>
                <a:ext cx="1341848" cy="1300399"/>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85" name="TextBox 84"/>
            <p:cNvSpPr txBox="1"/>
            <p:nvPr/>
          </p:nvSpPr>
          <p:spPr>
            <a:xfrm>
              <a:off x="5824190" y="4291283"/>
              <a:ext cx="303288" cy="369332"/>
            </a:xfrm>
            <a:prstGeom prst="rect">
              <a:avLst/>
            </a:prstGeom>
            <a:noFill/>
          </p:spPr>
          <p:txBody>
            <a:bodyPr wrap="none" rtlCol="0">
              <a:spAutoFit/>
            </a:bodyPr>
            <a:lstStyle/>
            <a:p>
              <a:r>
                <a:rPr lang="en-GB" b="1" dirty="0" smtClean="0">
                  <a:effectLst>
                    <a:outerShdw blurRad="50800" dist="38100" dir="2700000" algn="tl" rotWithShape="0">
                      <a:srgbClr val="000000"/>
                    </a:outerShdw>
                  </a:effectLst>
                </a:rPr>
                <a:t>4</a:t>
              </a:r>
            </a:p>
          </p:txBody>
        </p:sp>
      </p:grpSp>
      <p:grpSp>
        <p:nvGrpSpPr>
          <p:cNvPr id="91" name="Group 90"/>
          <p:cNvGrpSpPr/>
          <p:nvPr/>
        </p:nvGrpSpPr>
        <p:grpSpPr>
          <a:xfrm>
            <a:off x="4269923" y="2613189"/>
            <a:ext cx="1342773" cy="1303170"/>
            <a:chOff x="4269923" y="2613189"/>
            <a:chExt cx="1342773" cy="1303170"/>
          </a:xfrm>
        </p:grpSpPr>
        <p:grpSp>
          <p:nvGrpSpPr>
            <p:cNvPr id="81" name="Group 80"/>
            <p:cNvGrpSpPr/>
            <p:nvPr/>
          </p:nvGrpSpPr>
          <p:grpSpPr>
            <a:xfrm>
              <a:off x="4270848" y="2613189"/>
              <a:ext cx="1341848" cy="1300399"/>
              <a:chOff x="3829046" y="2609039"/>
              <a:chExt cx="1341848" cy="1300399"/>
            </a:xfrm>
          </p:grpSpPr>
          <p:grpSp>
            <p:nvGrpSpPr>
              <p:cNvPr id="62" name="Group 61"/>
              <p:cNvGrpSpPr/>
              <p:nvPr/>
            </p:nvGrpSpPr>
            <p:grpSpPr>
              <a:xfrm>
                <a:off x="3955476" y="2767765"/>
                <a:ext cx="1123253" cy="932340"/>
                <a:chOff x="5603662" y="1497485"/>
                <a:chExt cx="3167851" cy="2629428"/>
              </a:xfrm>
            </p:grpSpPr>
            <p:cxnSp>
              <p:nvCxnSpPr>
                <p:cNvPr id="44" name="Straight Connector 43"/>
                <p:cNvCxnSpPr/>
                <p:nvPr/>
              </p:nvCxnSpPr>
              <p:spPr>
                <a:xfrm flipH="1">
                  <a:off x="7143585" y="2664687"/>
                  <a:ext cx="1255968" cy="1253007"/>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a:stCxn id="52" idx="0"/>
                </p:cNvCxnSpPr>
                <p:nvPr/>
              </p:nvCxnSpPr>
              <p:spPr>
                <a:xfrm flipH="1" flipV="1">
                  <a:off x="6380903" y="1551221"/>
                  <a:ext cx="1833918" cy="2381335"/>
                </a:xfrm>
                <a:prstGeom prst="line">
                  <a:avLst/>
                </a:prstGeom>
                <a:ln w="15875">
                  <a:solidFill>
                    <a:schemeClr val="tx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a:endCxn id="52" idx="0"/>
                </p:cNvCxnSpPr>
                <p:nvPr/>
              </p:nvCxnSpPr>
              <p:spPr>
                <a:xfrm>
                  <a:off x="5976257" y="1551220"/>
                  <a:ext cx="2238564" cy="2381336"/>
                </a:xfrm>
                <a:prstGeom prst="line">
                  <a:avLst/>
                </a:prstGeom>
                <a:ln w="15875">
                  <a:solidFill>
                    <a:schemeClr val="tx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a:stCxn id="52" idx="0"/>
                </p:cNvCxnSpPr>
                <p:nvPr/>
              </p:nvCxnSpPr>
              <p:spPr>
                <a:xfrm flipH="1" flipV="1">
                  <a:off x="7143585" y="1551220"/>
                  <a:ext cx="1071236" cy="2381336"/>
                </a:xfrm>
                <a:prstGeom prst="line">
                  <a:avLst/>
                </a:prstGeom>
                <a:ln w="15875">
                  <a:solidFill>
                    <a:schemeClr val="tx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p:nvCxnSpPr>
              <p:spPr>
                <a:xfrm flipV="1">
                  <a:off x="7143585" y="3369054"/>
                  <a:ext cx="545276" cy="548640"/>
                </a:xfrm>
                <a:prstGeom prst="line">
                  <a:avLst/>
                </a:prstGeom>
                <a:ln w="50800"/>
              </p:spPr>
              <p:style>
                <a:lnRef idx="1">
                  <a:schemeClr val="accent1"/>
                </a:lnRef>
                <a:fillRef idx="0">
                  <a:schemeClr val="accent1"/>
                </a:fillRef>
                <a:effectRef idx="0">
                  <a:schemeClr val="accent1"/>
                </a:effectRef>
                <a:fontRef idx="minor">
                  <a:schemeClr val="tx1"/>
                </a:fontRef>
              </p:style>
            </p:cxnSp>
            <p:grpSp>
              <p:nvGrpSpPr>
                <p:cNvPr id="50" name="Group 49"/>
                <p:cNvGrpSpPr/>
                <p:nvPr/>
              </p:nvGrpSpPr>
              <p:grpSpPr>
                <a:xfrm rot="-2700000">
                  <a:off x="8097693" y="3896528"/>
                  <a:ext cx="401740" cy="230385"/>
                  <a:chOff x="6942716" y="4294574"/>
                  <a:chExt cx="401740" cy="230385"/>
                </a:xfrm>
              </p:grpSpPr>
              <p:sp>
                <p:nvSpPr>
                  <p:cNvPr id="51" name="Rectangle 50"/>
                  <p:cNvSpPr/>
                  <p:nvPr/>
                </p:nvSpPr>
                <p:spPr>
                  <a:xfrm>
                    <a:off x="6942716" y="4340293"/>
                    <a:ext cx="401740" cy="184666"/>
                  </a:xfrm>
                  <a:prstGeom prst="rect">
                    <a:avLst/>
                  </a:prstGeom>
                  <a:solidFill>
                    <a:schemeClr val="tx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52" name="Rectangle 51"/>
                  <p:cNvSpPr/>
                  <p:nvPr/>
                </p:nvSpPr>
                <p:spPr>
                  <a:xfrm>
                    <a:off x="7053002" y="4294574"/>
                    <a:ext cx="174694" cy="45719"/>
                  </a:xfrm>
                  <a:prstGeom prst="rect">
                    <a:avLst/>
                  </a:prstGeom>
                  <a:solidFill>
                    <a:schemeClr val="tx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grpSp>
            <p:cxnSp>
              <p:nvCxnSpPr>
                <p:cNvPr id="54" name="Straight Connector 53"/>
                <p:cNvCxnSpPr/>
                <p:nvPr/>
              </p:nvCxnSpPr>
              <p:spPr>
                <a:xfrm>
                  <a:off x="6380903" y="1551220"/>
                  <a:ext cx="2241397" cy="0"/>
                </a:xfrm>
                <a:prstGeom prst="line">
                  <a:avLst/>
                </a:prstGeom>
                <a:ln w="50800" cap="sq">
                  <a:solidFill>
                    <a:schemeClr val="tx1">
                      <a:lumMod val="50000"/>
                    </a:schemeClr>
                  </a:solidFill>
                </a:ln>
              </p:spPr>
              <p:style>
                <a:lnRef idx="1">
                  <a:schemeClr val="accent1"/>
                </a:lnRef>
                <a:fillRef idx="0">
                  <a:schemeClr val="accent1"/>
                </a:fillRef>
                <a:effectRef idx="0">
                  <a:schemeClr val="accent1"/>
                </a:effectRef>
                <a:fontRef idx="minor">
                  <a:schemeClr val="tx1"/>
                </a:fontRef>
              </p:style>
            </p:cxnSp>
            <p:cxnSp>
              <p:nvCxnSpPr>
                <p:cNvPr id="55" name="Straight Connector 54"/>
                <p:cNvCxnSpPr/>
                <p:nvPr/>
              </p:nvCxnSpPr>
              <p:spPr>
                <a:xfrm flipV="1">
                  <a:off x="7759473" y="2664687"/>
                  <a:ext cx="640080" cy="640080"/>
                </a:xfrm>
                <a:prstGeom prst="line">
                  <a:avLst/>
                </a:prstGeom>
                <a:ln w="50800">
                  <a:solidFill>
                    <a:schemeClr val="tx1">
                      <a:lumMod val="50000"/>
                    </a:schemeClr>
                  </a:solidFill>
                </a:ln>
              </p:spPr>
              <p:style>
                <a:lnRef idx="1">
                  <a:schemeClr val="accent1"/>
                </a:lnRef>
                <a:fillRef idx="0">
                  <a:schemeClr val="accent1"/>
                </a:fillRef>
                <a:effectRef idx="0">
                  <a:schemeClr val="accent1"/>
                </a:effectRef>
                <a:fontRef idx="minor">
                  <a:schemeClr val="tx1"/>
                </a:fontRef>
              </p:style>
            </p:cxnSp>
            <p:sp>
              <p:nvSpPr>
                <p:cNvPr id="56" name="5-Point Star 55"/>
                <p:cNvSpPr/>
                <p:nvPr/>
              </p:nvSpPr>
              <p:spPr>
                <a:xfrm>
                  <a:off x="7837780" y="3154355"/>
                  <a:ext cx="100376" cy="95011"/>
                </a:xfrm>
                <a:prstGeom prst="star5">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cxnSp>
              <p:nvCxnSpPr>
                <p:cNvPr id="57" name="Straight Connector 56"/>
                <p:cNvCxnSpPr/>
                <p:nvPr/>
              </p:nvCxnSpPr>
              <p:spPr>
                <a:xfrm flipH="1">
                  <a:off x="5976258" y="1551220"/>
                  <a:ext cx="404644" cy="0"/>
                </a:xfrm>
                <a:prstGeom prst="line">
                  <a:avLst/>
                </a:prstGeom>
                <a:ln w="50800" cap="sq">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58" name="Straight Connector 57"/>
                <p:cNvCxnSpPr/>
                <p:nvPr/>
              </p:nvCxnSpPr>
              <p:spPr>
                <a:xfrm flipH="1">
                  <a:off x="5603662" y="1551220"/>
                  <a:ext cx="358575" cy="0"/>
                </a:xfrm>
                <a:prstGeom prst="line">
                  <a:avLst/>
                </a:prstGeom>
                <a:ln w="50800" cap="sq"/>
              </p:spPr>
              <p:style>
                <a:lnRef idx="1">
                  <a:schemeClr val="accent1"/>
                </a:lnRef>
                <a:fillRef idx="0">
                  <a:schemeClr val="accent1"/>
                </a:fillRef>
                <a:effectRef idx="0">
                  <a:schemeClr val="accent1"/>
                </a:effectRef>
                <a:fontRef idx="minor">
                  <a:schemeClr val="tx1"/>
                </a:fontRef>
              </p:style>
            </p:cxnSp>
            <p:sp>
              <p:nvSpPr>
                <p:cNvPr id="59" name="5-Point Star 58"/>
                <p:cNvSpPr/>
                <p:nvPr/>
              </p:nvSpPr>
              <p:spPr>
                <a:xfrm>
                  <a:off x="7089083" y="1497485"/>
                  <a:ext cx="100376" cy="95011"/>
                </a:xfrm>
                <a:prstGeom prst="star5">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cxnSp>
              <p:nvCxnSpPr>
                <p:cNvPr id="60" name="Straight Connector 59"/>
                <p:cNvCxnSpPr/>
                <p:nvPr/>
              </p:nvCxnSpPr>
              <p:spPr>
                <a:xfrm flipH="1">
                  <a:off x="7675934" y="3302979"/>
                  <a:ext cx="82296" cy="85620"/>
                </a:xfrm>
                <a:prstGeom prst="line">
                  <a:avLst/>
                </a:prstGeom>
                <a:ln w="50800">
                  <a:solidFill>
                    <a:srgbClr val="FF0000"/>
                  </a:solidFill>
                </a:ln>
              </p:spPr>
              <p:style>
                <a:lnRef idx="1">
                  <a:schemeClr val="accent1"/>
                </a:lnRef>
                <a:fillRef idx="0">
                  <a:schemeClr val="accent1"/>
                </a:fillRef>
                <a:effectRef idx="0">
                  <a:schemeClr val="accent1"/>
                </a:effectRef>
                <a:fontRef idx="minor">
                  <a:schemeClr val="tx1"/>
                </a:fontRef>
              </p:style>
            </p:cxnSp>
            <p:sp>
              <p:nvSpPr>
                <p:cNvPr id="61" name="Down Arrow 60"/>
                <p:cNvSpPr/>
                <p:nvPr/>
              </p:nvSpPr>
              <p:spPr>
                <a:xfrm rot="-2700000">
                  <a:off x="8244483" y="1712840"/>
                  <a:ext cx="527030" cy="606029"/>
                </a:xfrm>
                <a:prstGeom prst="downArrow">
                  <a:avLst/>
                </a:prstGeom>
                <a:solidFill>
                  <a:srgbClr val="00FF0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grpSp>
          <p:sp>
            <p:nvSpPr>
              <p:cNvPr id="77" name="Rectangle 76"/>
              <p:cNvSpPr/>
              <p:nvPr/>
            </p:nvSpPr>
            <p:spPr>
              <a:xfrm>
                <a:off x="3829046" y="2609039"/>
                <a:ext cx="1341848" cy="1300399"/>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86" name="TextBox 85"/>
            <p:cNvSpPr txBox="1"/>
            <p:nvPr/>
          </p:nvSpPr>
          <p:spPr>
            <a:xfrm>
              <a:off x="4269923" y="3547027"/>
              <a:ext cx="303288" cy="369332"/>
            </a:xfrm>
            <a:prstGeom prst="rect">
              <a:avLst/>
            </a:prstGeom>
            <a:noFill/>
          </p:spPr>
          <p:txBody>
            <a:bodyPr wrap="none" rtlCol="0">
              <a:spAutoFit/>
            </a:bodyPr>
            <a:lstStyle/>
            <a:p>
              <a:r>
                <a:rPr lang="en-GB" b="1" dirty="0" smtClean="0">
                  <a:effectLst>
                    <a:outerShdw blurRad="50800" dist="38100" dir="2700000" algn="tl" rotWithShape="0">
                      <a:srgbClr val="000000"/>
                    </a:outerShdw>
                  </a:effectLst>
                </a:rPr>
                <a:t>3</a:t>
              </a:r>
            </a:p>
          </p:txBody>
        </p:sp>
      </p:grpSp>
      <p:grpSp>
        <p:nvGrpSpPr>
          <p:cNvPr id="89" name="Group 88"/>
          <p:cNvGrpSpPr/>
          <p:nvPr/>
        </p:nvGrpSpPr>
        <p:grpSpPr>
          <a:xfrm>
            <a:off x="5816149" y="1838661"/>
            <a:ext cx="1349889" cy="1304569"/>
            <a:chOff x="5816149" y="1838661"/>
            <a:chExt cx="1349889" cy="1304569"/>
          </a:xfrm>
        </p:grpSpPr>
        <p:grpSp>
          <p:nvGrpSpPr>
            <p:cNvPr id="80" name="Group 79"/>
            <p:cNvGrpSpPr/>
            <p:nvPr/>
          </p:nvGrpSpPr>
          <p:grpSpPr>
            <a:xfrm>
              <a:off x="5824190" y="1838661"/>
              <a:ext cx="1341848" cy="1300399"/>
              <a:chOff x="5468791" y="1673976"/>
              <a:chExt cx="1341848" cy="1300399"/>
            </a:xfrm>
          </p:grpSpPr>
          <p:grpSp>
            <p:nvGrpSpPr>
              <p:cNvPr id="42" name="Group 41"/>
              <p:cNvGrpSpPr/>
              <p:nvPr/>
            </p:nvGrpSpPr>
            <p:grpSpPr>
              <a:xfrm>
                <a:off x="5558576" y="1777930"/>
                <a:ext cx="1196011" cy="1081944"/>
                <a:chOff x="5603662" y="1497485"/>
                <a:chExt cx="3346653" cy="3027474"/>
              </a:xfrm>
            </p:grpSpPr>
            <p:cxnSp>
              <p:nvCxnSpPr>
                <p:cNvPr id="26" name="Straight Connector 25"/>
                <p:cNvCxnSpPr/>
                <p:nvPr/>
              </p:nvCxnSpPr>
              <p:spPr>
                <a:xfrm flipH="1">
                  <a:off x="5603662" y="1551220"/>
                  <a:ext cx="3018638"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flipH="1" flipV="1">
                  <a:off x="6380903" y="1551220"/>
                  <a:ext cx="762682" cy="2743207"/>
                </a:xfrm>
                <a:prstGeom prst="line">
                  <a:avLst/>
                </a:prstGeom>
                <a:ln w="15875">
                  <a:solidFill>
                    <a:schemeClr val="tx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a:off x="5976257" y="1551220"/>
                  <a:ext cx="1167328" cy="2743204"/>
                </a:xfrm>
                <a:prstGeom prst="line">
                  <a:avLst/>
                </a:prstGeom>
                <a:ln w="15875">
                  <a:solidFill>
                    <a:schemeClr val="tx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flipV="1">
                  <a:off x="7143584" y="1551220"/>
                  <a:ext cx="1" cy="2743204"/>
                </a:xfrm>
                <a:prstGeom prst="line">
                  <a:avLst/>
                </a:prstGeom>
                <a:ln w="15875">
                  <a:solidFill>
                    <a:schemeClr val="tx1">
                      <a:lumMod val="50000"/>
                    </a:schemeClr>
                  </a:solidFill>
                </a:ln>
              </p:spPr>
              <p:style>
                <a:lnRef idx="1">
                  <a:schemeClr val="accent1"/>
                </a:lnRef>
                <a:fillRef idx="0">
                  <a:schemeClr val="accent1"/>
                </a:fillRef>
                <a:effectRef idx="0">
                  <a:schemeClr val="accent1"/>
                </a:effectRef>
                <a:fontRef idx="minor">
                  <a:schemeClr val="tx1"/>
                </a:fontRef>
              </p:style>
            </p:cxnSp>
            <p:sp>
              <p:nvSpPr>
                <p:cNvPr id="31" name="Rectangle 30"/>
                <p:cNvSpPr/>
                <p:nvPr/>
              </p:nvSpPr>
              <p:spPr>
                <a:xfrm>
                  <a:off x="6942716" y="4340293"/>
                  <a:ext cx="401740" cy="184666"/>
                </a:xfrm>
                <a:prstGeom prst="rect">
                  <a:avLst/>
                </a:prstGeom>
                <a:solidFill>
                  <a:schemeClr val="tx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32" name="Rectangle 31"/>
                <p:cNvSpPr/>
                <p:nvPr/>
              </p:nvSpPr>
              <p:spPr>
                <a:xfrm>
                  <a:off x="7053002" y="4294574"/>
                  <a:ext cx="174694" cy="45719"/>
                </a:xfrm>
                <a:prstGeom prst="rect">
                  <a:avLst/>
                </a:prstGeom>
                <a:solidFill>
                  <a:schemeClr val="tx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cxnSp>
              <p:nvCxnSpPr>
                <p:cNvPr id="33" name="Straight Connector 32"/>
                <p:cNvCxnSpPr/>
                <p:nvPr/>
              </p:nvCxnSpPr>
              <p:spPr>
                <a:xfrm>
                  <a:off x="6380903" y="1551220"/>
                  <a:ext cx="2241397" cy="0"/>
                </a:xfrm>
                <a:prstGeom prst="line">
                  <a:avLst/>
                </a:prstGeom>
                <a:ln w="50800" cap="sq">
                  <a:solidFill>
                    <a:schemeClr val="tx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flipH="1">
                  <a:off x="5976258" y="1551220"/>
                  <a:ext cx="404644" cy="0"/>
                </a:xfrm>
                <a:prstGeom prst="line">
                  <a:avLst/>
                </a:prstGeom>
                <a:ln w="50800" cap="sq">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flipH="1">
                  <a:off x="5603662" y="1551220"/>
                  <a:ext cx="358575" cy="0"/>
                </a:xfrm>
                <a:prstGeom prst="line">
                  <a:avLst/>
                </a:prstGeom>
                <a:ln w="50800" cap="sq"/>
              </p:spPr>
              <p:style>
                <a:lnRef idx="1">
                  <a:schemeClr val="accent1"/>
                </a:lnRef>
                <a:fillRef idx="0">
                  <a:schemeClr val="accent1"/>
                </a:fillRef>
                <a:effectRef idx="0">
                  <a:schemeClr val="accent1"/>
                </a:effectRef>
                <a:fontRef idx="minor">
                  <a:schemeClr val="tx1"/>
                </a:fontRef>
              </p:style>
            </p:cxnSp>
            <p:sp>
              <p:nvSpPr>
                <p:cNvPr id="36" name="5-Point Star 35"/>
                <p:cNvSpPr/>
                <p:nvPr/>
              </p:nvSpPr>
              <p:spPr>
                <a:xfrm>
                  <a:off x="7089083" y="1497485"/>
                  <a:ext cx="100376" cy="95011"/>
                </a:xfrm>
                <a:prstGeom prst="star5">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37" name="Down Arrow 36"/>
                <p:cNvSpPr/>
                <p:nvPr/>
              </p:nvSpPr>
              <p:spPr>
                <a:xfrm flipV="1">
                  <a:off x="8423285" y="2170764"/>
                  <a:ext cx="527030" cy="606029"/>
                </a:xfrm>
                <a:prstGeom prst="downArrow">
                  <a:avLst/>
                </a:prstGeom>
                <a:solidFill>
                  <a:srgbClr val="00FF0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cxnSp>
              <p:nvCxnSpPr>
                <p:cNvPr id="38" name="Straight Connector 37"/>
                <p:cNvCxnSpPr/>
                <p:nvPr/>
              </p:nvCxnSpPr>
              <p:spPr>
                <a:xfrm>
                  <a:off x="6743536" y="3328650"/>
                  <a:ext cx="158360" cy="0"/>
                </a:xfrm>
                <a:prstGeom prst="line">
                  <a:avLst/>
                </a:prstGeom>
                <a:ln w="508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a:off x="5700982" y="3324556"/>
                  <a:ext cx="1039313" cy="4094"/>
                </a:xfrm>
                <a:prstGeom prst="line">
                  <a:avLst/>
                </a:prstGeom>
                <a:ln w="50800"/>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a:xfrm>
                  <a:off x="6901896" y="3327605"/>
                  <a:ext cx="1720404" cy="0"/>
                </a:xfrm>
                <a:prstGeom prst="line">
                  <a:avLst/>
                </a:prstGeom>
                <a:ln w="50800">
                  <a:solidFill>
                    <a:schemeClr val="tx1"/>
                  </a:solidFill>
                </a:ln>
              </p:spPr>
              <p:style>
                <a:lnRef idx="1">
                  <a:schemeClr val="accent1"/>
                </a:lnRef>
                <a:fillRef idx="0">
                  <a:schemeClr val="accent1"/>
                </a:fillRef>
                <a:effectRef idx="0">
                  <a:schemeClr val="accent1"/>
                </a:effectRef>
                <a:fontRef idx="minor">
                  <a:schemeClr val="tx1"/>
                </a:fontRef>
              </p:style>
            </p:cxnSp>
            <p:sp>
              <p:nvSpPr>
                <p:cNvPr id="41" name="5-Point Star 40"/>
                <p:cNvSpPr/>
                <p:nvPr/>
              </p:nvSpPr>
              <p:spPr>
                <a:xfrm>
                  <a:off x="7094664" y="3273858"/>
                  <a:ext cx="100376" cy="95011"/>
                </a:xfrm>
                <a:prstGeom prst="star5">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grpSp>
          <p:sp>
            <p:nvSpPr>
              <p:cNvPr id="76" name="Rectangle 75"/>
              <p:cNvSpPr/>
              <p:nvPr/>
            </p:nvSpPr>
            <p:spPr>
              <a:xfrm>
                <a:off x="5468791" y="1673976"/>
                <a:ext cx="1341848" cy="1300399"/>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87" name="TextBox 86"/>
            <p:cNvSpPr txBox="1"/>
            <p:nvPr/>
          </p:nvSpPr>
          <p:spPr>
            <a:xfrm>
              <a:off x="5816149" y="2773898"/>
              <a:ext cx="303288" cy="369332"/>
            </a:xfrm>
            <a:prstGeom prst="rect">
              <a:avLst/>
            </a:prstGeom>
            <a:noFill/>
          </p:spPr>
          <p:txBody>
            <a:bodyPr wrap="none" rtlCol="0">
              <a:spAutoFit/>
            </a:bodyPr>
            <a:lstStyle/>
            <a:p>
              <a:r>
                <a:rPr lang="en-GB" b="1" dirty="0" smtClean="0">
                  <a:effectLst>
                    <a:outerShdw blurRad="50800" dist="38100" dir="2700000" algn="tl" rotWithShape="0">
                      <a:srgbClr val="000000"/>
                    </a:outerShdw>
                  </a:effectLst>
                </a:rPr>
                <a:t>2</a:t>
              </a:r>
            </a:p>
          </p:txBody>
        </p:sp>
      </p:grpSp>
    </p:spTree>
    <p:extLst>
      <p:ext uri="{BB962C8B-B14F-4D97-AF65-F5344CB8AC3E}">
        <p14:creationId xmlns:p14="http://schemas.microsoft.com/office/powerpoint/2010/main" val="269524592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88"/>
                                        </p:tgtEl>
                                        <p:attrNameLst>
                                          <p:attrName>style.visibility</p:attrName>
                                        </p:attrNameLst>
                                      </p:cBhvr>
                                      <p:to>
                                        <p:strVal val="visible"/>
                                      </p:to>
                                    </p:set>
                                    <p:animEffect transition="in" filter="fade">
                                      <p:cBhvr>
                                        <p:cTn id="10" dur="500"/>
                                        <p:tgtEl>
                                          <p:spTgt spid="88"/>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fade">
                                      <p:cBhvr>
                                        <p:cTn id="15" dur="500"/>
                                        <p:tgtEl>
                                          <p:spTgt spid="3">
                                            <p:txEl>
                                              <p:pRg st="1" end="1"/>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89"/>
                                        </p:tgtEl>
                                        <p:attrNameLst>
                                          <p:attrName>style.visibility</p:attrName>
                                        </p:attrNameLst>
                                      </p:cBhvr>
                                      <p:to>
                                        <p:strVal val="visible"/>
                                      </p:to>
                                    </p:set>
                                    <p:animEffect transition="in" filter="fade">
                                      <p:cBhvr>
                                        <p:cTn id="18" dur="500"/>
                                        <p:tgtEl>
                                          <p:spTgt spid="89"/>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animEffect transition="in" filter="fade">
                                      <p:cBhvr>
                                        <p:cTn id="23" dur="500"/>
                                        <p:tgtEl>
                                          <p:spTgt spid="3">
                                            <p:txEl>
                                              <p:pRg st="2" end="2"/>
                                            </p:txEl>
                                          </p:spTgt>
                                        </p:tgtEl>
                                      </p:cBhvr>
                                    </p:animEffect>
                                  </p:childTnLst>
                                </p:cTn>
                              </p:par>
                              <p:par>
                                <p:cTn id="24" presetID="10" presetClass="entr" presetSubtype="0" fill="hold" nodeType="withEffect">
                                  <p:stCondLst>
                                    <p:cond delay="0"/>
                                  </p:stCondLst>
                                  <p:childTnLst>
                                    <p:set>
                                      <p:cBhvr>
                                        <p:cTn id="25" dur="1" fill="hold">
                                          <p:stCondLst>
                                            <p:cond delay="0"/>
                                          </p:stCondLst>
                                        </p:cTn>
                                        <p:tgtEl>
                                          <p:spTgt spid="91"/>
                                        </p:tgtEl>
                                        <p:attrNameLst>
                                          <p:attrName>style.visibility</p:attrName>
                                        </p:attrNameLst>
                                      </p:cBhvr>
                                      <p:to>
                                        <p:strVal val="visible"/>
                                      </p:to>
                                    </p:set>
                                    <p:animEffect transition="in" filter="fade">
                                      <p:cBhvr>
                                        <p:cTn id="26" dur="500"/>
                                        <p:tgtEl>
                                          <p:spTgt spid="91"/>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Effect transition="in" filter="fade">
                                      <p:cBhvr>
                                        <p:cTn id="31" dur="500"/>
                                        <p:tgtEl>
                                          <p:spTgt spid="3">
                                            <p:txEl>
                                              <p:pRg st="3" end="3"/>
                                            </p:txEl>
                                          </p:spTgt>
                                        </p:tgtEl>
                                      </p:cBhvr>
                                    </p:animEffect>
                                  </p:childTnLst>
                                </p:cTn>
                              </p:par>
                              <p:par>
                                <p:cTn id="32" presetID="10" presetClass="entr" presetSubtype="0" fill="hold" nodeType="withEffect">
                                  <p:stCondLst>
                                    <p:cond delay="0"/>
                                  </p:stCondLst>
                                  <p:childTnLst>
                                    <p:set>
                                      <p:cBhvr>
                                        <p:cTn id="33" dur="1" fill="hold">
                                          <p:stCondLst>
                                            <p:cond delay="0"/>
                                          </p:stCondLst>
                                        </p:cTn>
                                        <p:tgtEl>
                                          <p:spTgt spid="90"/>
                                        </p:tgtEl>
                                        <p:attrNameLst>
                                          <p:attrName>style.visibility</p:attrName>
                                        </p:attrNameLst>
                                      </p:cBhvr>
                                      <p:to>
                                        <p:strVal val="visible"/>
                                      </p:to>
                                    </p:set>
                                    <p:animEffect transition="in" filter="fade">
                                      <p:cBhvr>
                                        <p:cTn id="34" dur="500"/>
                                        <p:tgtEl>
                                          <p:spTgt spid="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 name="TextBox 105"/>
          <p:cNvSpPr txBox="1"/>
          <p:nvPr/>
        </p:nvSpPr>
        <p:spPr>
          <a:xfrm>
            <a:off x="7745137" y="1191987"/>
            <a:ext cx="877163" cy="369332"/>
          </a:xfrm>
          <a:prstGeom prst="rect">
            <a:avLst/>
          </a:prstGeom>
          <a:noFill/>
          <a:effectLst>
            <a:outerShdw blurRad="50800" dist="38100" dir="2700000" algn="tl" rotWithShape="0">
              <a:prstClr val="black"/>
            </a:outerShdw>
          </a:effectLst>
        </p:spPr>
        <p:txBody>
          <a:bodyPr wrap="none" rtlCol="0">
            <a:spAutoFit/>
          </a:bodyPr>
          <a:lstStyle/>
          <a:p>
            <a:r>
              <a:rPr lang="en-US" dirty="0" smtClean="0"/>
              <a:t>façade</a:t>
            </a:r>
            <a:endParaRPr lang="nl-BE" dirty="0"/>
          </a:p>
        </p:txBody>
      </p:sp>
      <p:cxnSp>
        <p:nvCxnSpPr>
          <p:cNvPr id="40" name="Straight Connector 39"/>
          <p:cNvCxnSpPr>
            <a:endCxn id="65" idx="2"/>
          </p:cNvCxnSpPr>
          <p:nvPr/>
        </p:nvCxnSpPr>
        <p:spPr>
          <a:xfrm flipH="1" flipV="1">
            <a:off x="5696220" y="3324557"/>
            <a:ext cx="2926080" cy="4093"/>
          </a:xfrm>
          <a:prstGeom prst="line">
            <a:avLst/>
          </a:prstGeom>
          <a:ln w="25400">
            <a:solidFill>
              <a:schemeClr val="tx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flipH="1" flipV="1">
            <a:off x="6380903" y="1551220"/>
            <a:ext cx="762682" cy="2743207"/>
          </a:xfrm>
          <a:prstGeom prst="line">
            <a:avLst/>
          </a:prstGeom>
          <a:ln w="15875">
            <a:solidFill>
              <a:schemeClr val="tx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6380902" y="2473779"/>
            <a:ext cx="762683" cy="1820645"/>
          </a:xfrm>
          <a:prstGeom prst="line">
            <a:avLst/>
          </a:prstGeom>
          <a:ln w="15875">
            <a:solidFill>
              <a:schemeClr val="tx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a:off x="6380902" y="1546457"/>
            <a:ext cx="1" cy="922559"/>
          </a:xfrm>
          <a:prstGeom prst="line">
            <a:avLst/>
          </a:prstGeom>
          <a:ln w="50800" cap="sq">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flipV="1">
            <a:off x="7143584" y="1551220"/>
            <a:ext cx="1" cy="2743204"/>
          </a:xfrm>
          <a:prstGeom prst="line">
            <a:avLst/>
          </a:prstGeom>
          <a:ln w="15875">
            <a:solidFill>
              <a:schemeClr val="tx1">
                <a:lumMod val="50000"/>
              </a:schemeClr>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p:txBody>
          <a:bodyPr/>
          <a:lstStyle/>
          <a:p>
            <a:r>
              <a:rPr lang="en-US" dirty="0" smtClean="0"/>
              <a:t>Extended retinal hypothesis</a:t>
            </a:r>
            <a:endParaRPr lang="nl-BE" dirty="0"/>
          </a:p>
        </p:txBody>
      </p:sp>
      <p:sp>
        <p:nvSpPr>
          <p:cNvPr id="119" name="Content Placeholder 118"/>
          <p:cNvSpPr>
            <a:spLocks noGrp="1"/>
          </p:cNvSpPr>
          <p:nvPr>
            <p:ph idx="1"/>
          </p:nvPr>
        </p:nvSpPr>
        <p:spPr/>
        <p:txBody>
          <a:bodyPr>
            <a:normAutofit/>
          </a:bodyPr>
          <a:lstStyle/>
          <a:p>
            <a:pPr marL="514350" indent="-514350">
              <a:buFont typeface="+mj-lt"/>
              <a:buAutoNum type="arabicPeriod"/>
            </a:pPr>
            <a:r>
              <a:rPr lang="en-US" sz="2400" dirty="0" smtClean="0"/>
              <a:t>Capture</a:t>
            </a:r>
          </a:p>
          <a:p>
            <a:pPr lvl="1"/>
            <a:r>
              <a:rPr lang="en-US" sz="2000" dirty="0" smtClean="0"/>
              <a:t>Perspective projection</a:t>
            </a:r>
            <a:br>
              <a:rPr lang="en-US" sz="2000" dirty="0" smtClean="0"/>
            </a:br>
            <a:r>
              <a:rPr lang="en-US" sz="2000" i="1" dirty="0" smtClean="0">
                <a:latin typeface="Constantia" pitchFamily="18" charset="0"/>
              </a:rPr>
              <a:t>	(x’, y’) = f </a:t>
            </a:r>
            <a:r>
              <a:rPr lang="en-US" sz="2000" i="1" dirty="0" smtClean="0">
                <a:latin typeface="Constantia"/>
              </a:rPr>
              <a:t>∙ (</a:t>
            </a:r>
            <a:r>
              <a:rPr lang="en-US" sz="2000" i="1" dirty="0" smtClean="0">
                <a:latin typeface="Constantia" pitchFamily="18" charset="0"/>
              </a:rPr>
              <a:t>x, y) / z</a:t>
            </a:r>
            <a:endParaRPr lang="en-US" sz="2000" i="1" baseline="-25000" dirty="0" smtClean="0">
              <a:latin typeface="Constantia" pitchFamily="18" charset="0"/>
            </a:endParaRPr>
          </a:p>
          <a:p>
            <a:pPr lvl="1"/>
            <a:r>
              <a:rPr lang="en-US" sz="2000" dirty="0" smtClean="0"/>
              <a:t>Vanishing points: limit at infinity</a:t>
            </a:r>
            <a:endParaRPr lang="nl-BE" sz="2000" dirty="0"/>
          </a:p>
        </p:txBody>
      </p:sp>
      <p:cxnSp>
        <p:nvCxnSpPr>
          <p:cNvPr id="19" name="Straight Connector 18"/>
          <p:cNvCxnSpPr/>
          <p:nvPr/>
        </p:nvCxnSpPr>
        <p:spPr>
          <a:xfrm>
            <a:off x="6743536" y="3328650"/>
            <a:ext cx="158360" cy="0"/>
          </a:xfrm>
          <a:prstGeom prst="line">
            <a:avLst/>
          </a:prstGeom>
          <a:ln w="50800">
            <a:solidFill>
              <a:srgbClr val="FF0000"/>
            </a:solidFill>
          </a:ln>
        </p:spPr>
        <p:style>
          <a:lnRef idx="1">
            <a:schemeClr val="accent1"/>
          </a:lnRef>
          <a:fillRef idx="0">
            <a:schemeClr val="accent1"/>
          </a:fillRef>
          <a:effectRef idx="0">
            <a:schemeClr val="accent1"/>
          </a:effectRef>
          <a:fontRef idx="minor">
            <a:schemeClr val="tx1"/>
          </a:fontRef>
        </p:style>
      </p:cxnSp>
      <p:sp>
        <p:nvSpPr>
          <p:cNvPr id="65" name="TextBox 64"/>
          <p:cNvSpPr txBox="1"/>
          <p:nvPr/>
        </p:nvSpPr>
        <p:spPr>
          <a:xfrm>
            <a:off x="4975510" y="2955225"/>
            <a:ext cx="1441420" cy="369332"/>
          </a:xfrm>
          <a:prstGeom prst="rect">
            <a:avLst/>
          </a:prstGeom>
          <a:noFill/>
          <a:effectLst>
            <a:outerShdw blurRad="50800" dist="38100" dir="2700000" algn="tl" rotWithShape="0">
              <a:prstClr val="black"/>
            </a:outerShdw>
          </a:effectLst>
        </p:spPr>
        <p:txBody>
          <a:bodyPr wrap="none" rtlCol="0">
            <a:spAutoFit/>
          </a:bodyPr>
          <a:lstStyle/>
          <a:p>
            <a:r>
              <a:rPr lang="en-US" dirty="0" smtClean="0"/>
              <a:t>image plane</a:t>
            </a:r>
            <a:endParaRPr lang="nl-BE" dirty="0"/>
          </a:p>
        </p:txBody>
      </p:sp>
      <p:sp>
        <p:nvSpPr>
          <p:cNvPr id="66" name="TextBox 65"/>
          <p:cNvSpPr txBox="1"/>
          <p:nvPr/>
        </p:nvSpPr>
        <p:spPr>
          <a:xfrm>
            <a:off x="7139271" y="2682319"/>
            <a:ext cx="1159292" cy="646331"/>
          </a:xfrm>
          <a:prstGeom prst="rect">
            <a:avLst/>
          </a:prstGeom>
          <a:noFill/>
          <a:effectLst>
            <a:outerShdw blurRad="50800" dist="38100" dir="2700000" algn="tl" rotWithShape="0">
              <a:prstClr val="black"/>
            </a:outerShdw>
          </a:effectLst>
        </p:spPr>
        <p:txBody>
          <a:bodyPr wrap="none" rtlCol="0">
            <a:spAutoFit/>
          </a:bodyPr>
          <a:lstStyle/>
          <a:p>
            <a:r>
              <a:rPr lang="en-US" smtClean="0">
                <a:solidFill>
                  <a:srgbClr val="FFFF00"/>
                </a:solidFill>
              </a:rPr>
              <a:t>vanishing</a:t>
            </a:r>
          </a:p>
          <a:p>
            <a:r>
              <a:rPr lang="en-US" smtClean="0">
                <a:solidFill>
                  <a:srgbClr val="FFFF00"/>
                </a:solidFill>
              </a:rPr>
              <a:t>point</a:t>
            </a:r>
            <a:endParaRPr lang="nl-BE">
              <a:solidFill>
                <a:srgbClr val="FFFF00"/>
              </a:solidFill>
            </a:endParaRPr>
          </a:p>
        </p:txBody>
      </p:sp>
      <p:cxnSp>
        <p:nvCxnSpPr>
          <p:cNvPr id="84" name="Straight Connector 83"/>
          <p:cNvCxnSpPr/>
          <p:nvPr/>
        </p:nvCxnSpPr>
        <p:spPr>
          <a:xfrm flipH="1" flipV="1">
            <a:off x="5603662" y="2473779"/>
            <a:ext cx="777240" cy="0"/>
          </a:xfrm>
          <a:prstGeom prst="line">
            <a:avLst/>
          </a:prstGeom>
          <a:ln w="50800" cap="sq"/>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p:nvCxnSpPr>
        <p:spPr>
          <a:xfrm>
            <a:off x="5700982" y="3324556"/>
            <a:ext cx="1039313" cy="4094"/>
          </a:xfrm>
          <a:prstGeom prst="line">
            <a:avLst/>
          </a:prstGeom>
          <a:ln w="50800"/>
        </p:spPr>
        <p:style>
          <a:lnRef idx="1">
            <a:schemeClr val="accent1"/>
          </a:lnRef>
          <a:fillRef idx="0">
            <a:schemeClr val="accent1"/>
          </a:fillRef>
          <a:effectRef idx="0">
            <a:schemeClr val="accent1"/>
          </a:effectRef>
          <a:fontRef idx="minor">
            <a:schemeClr val="tx1"/>
          </a:fontRef>
        </p:style>
      </p:cxnSp>
      <p:sp>
        <p:nvSpPr>
          <p:cNvPr id="49" name="Rectangle 48"/>
          <p:cNvSpPr/>
          <p:nvPr/>
        </p:nvSpPr>
        <p:spPr>
          <a:xfrm>
            <a:off x="6942716" y="4340293"/>
            <a:ext cx="401740" cy="184666"/>
          </a:xfrm>
          <a:prstGeom prst="rect">
            <a:avLst/>
          </a:prstGeom>
          <a:solidFill>
            <a:schemeClr val="tx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50" name="Rectangle 49"/>
          <p:cNvSpPr/>
          <p:nvPr/>
        </p:nvSpPr>
        <p:spPr>
          <a:xfrm>
            <a:off x="7053002" y="4294574"/>
            <a:ext cx="174694" cy="45719"/>
          </a:xfrm>
          <a:prstGeom prst="rect">
            <a:avLst/>
          </a:prstGeom>
          <a:solidFill>
            <a:schemeClr val="tx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51" name="TextBox 50"/>
          <p:cNvSpPr txBox="1"/>
          <p:nvPr/>
        </p:nvSpPr>
        <p:spPr>
          <a:xfrm>
            <a:off x="7344456" y="3968116"/>
            <a:ext cx="912622" cy="646331"/>
          </a:xfrm>
          <a:prstGeom prst="rect">
            <a:avLst/>
          </a:prstGeom>
          <a:noFill/>
          <a:effectLst>
            <a:outerShdw blurRad="50800" dist="38100" dir="2700000" algn="tl" rotWithShape="0">
              <a:prstClr val="black"/>
            </a:outerShdw>
          </a:effectLst>
        </p:spPr>
        <p:txBody>
          <a:bodyPr wrap="none" rtlCol="0">
            <a:spAutoFit/>
          </a:bodyPr>
          <a:lstStyle/>
          <a:p>
            <a:r>
              <a:rPr lang="en-US" dirty="0" smtClean="0"/>
              <a:t>capture</a:t>
            </a:r>
          </a:p>
          <a:p>
            <a:r>
              <a:rPr lang="en-US" dirty="0" smtClean="0"/>
              <a:t>camera</a:t>
            </a:r>
            <a:endParaRPr lang="nl-BE" dirty="0"/>
          </a:p>
        </p:txBody>
      </p:sp>
      <p:sp>
        <p:nvSpPr>
          <p:cNvPr id="99" name="Rectangle 98"/>
          <p:cNvSpPr/>
          <p:nvPr/>
        </p:nvSpPr>
        <p:spPr>
          <a:xfrm>
            <a:off x="1069575" y="2908423"/>
            <a:ext cx="2926080" cy="164592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104" name="Trapezoid 103"/>
          <p:cNvSpPr/>
          <p:nvPr/>
        </p:nvSpPr>
        <p:spPr>
          <a:xfrm rot="5400000">
            <a:off x="1760232" y="3547115"/>
            <a:ext cx="682554" cy="365800"/>
          </a:xfrm>
          <a:prstGeom prst="trapezoid">
            <a:avLst>
              <a:gd name="adj" fmla="val 52410"/>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108" name="TextBox 107"/>
          <p:cNvSpPr txBox="1"/>
          <p:nvPr/>
        </p:nvSpPr>
        <p:spPr>
          <a:xfrm>
            <a:off x="2561663" y="3550125"/>
            <a:ext cx="1170833" cy="646331"/>
          </a:xfrm>
          <a:prstGeom prst="rect">
            <a:avLst/>
          </a:prstGeom>
          <a:noFill/>
        </p:spPr>
        <p:txBody>
          <a:bodyPr wrap="none" rtlCol="0">
            <a:spAutoFit/>
          </a:bodyPr>
          <a:lstStyle/>
          <a:p>
            <a:r>
              <a:rPr lang="en-US" smtClean="0">
                <a:solidFill>
                  <a:srgbClr val="FFFF00"/>
                </a:solidFill>
              </a:rPr>
              <a:t>vanishing</a:t>
            </a:r>
          </a:p>
          <a:p>
            <a:r>
              <a:rPr lang="en-US" smtClean="0">
                <a:solidFill>
                  <a:srgbClr val="FFFF00"/>
                </a:solidFill>
              </a:rPr>
              <a:t>point</a:t>
            </a:r>
            <a:endParaRPr lang="nl-BE">
              <a:solidFill>
                <a:srgbClr val="FFFF00"/>
              </a:solidFill>
            </a:endParaRPr>
          </a:p>
        </p:txBody>
      </p:sp>
      <p:sp>
        <p:nvSpPr>
          <p:cNvPr id="113" name="Trapezoid 112"/>
          <p:cNvSpPr/>
          <p:nvPr/>
        </p:nvSpPr>
        <p:spPr>
          <a:xfrm rot="16200000">
            <a:off x="1212886" y="3362029"/>
            <a:ext cx="676656" cy="734786"/>
          </a:xfrm>
          <a:prstGeom prst="trapezoid">
            <a:avLst>
              <a:gd name="adj" fmla="val 0"/>
            </a:avLst>
          </a:prstGeom>
          <a:gradFill flip="none" rotWithShape="1">
            <a:gsLst>
              <a:gs pos="0">
                <a:srgbClr val="0070C0"/>
              </a:gs>
              <a:gs pos="7500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cxnSp>
        <p:nvCxnSpPr>
          <p:cNvPr id="53" name="Straight Connector 52"/>
          <p:cNvCxnSpPr/>
          <p:nvPr/>
        </p:nvCxnSpPr>
        <p:spPr>
          <a:xfrm>
            <a:off x="6380902" y="1546457"/>
            <a:ext cx="2241398" cy="0"/>
          </a:xfrm>
          <a:prstGeom prst="line">
            <a:avLst/>
          </a:prstGeom>
          <a:ln w="50800" cap="sq">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2" name="Straight Connector 71"/>
          <p:cNvCxnSpPr/>
          <p:nvPr/>
        </p:nvCxnSpPr>
        <p:spPr>
          <a:xfrm>
            <a:off x="6901896" y="3327605"/>
            <a:ext cx="1720404" cy="0"/>
          </a:xfrm>
          <a:prstGeom prst="line">
            <a:avLst/>
          </a:prstGeom>
          <a:ln w="50800">
            <a:solidFill>
              <a:schemeClr val="tx1"/>
            </a:solidFill>
          </a:ln>
        </p:spPr>
        <p:style>
          <a:lnRef idx="1">
            <a:schemeClr val="accent1"/>
          </a:lnRef>
          <a:fillRef idx="0">
            <a:schemeClr val="accent1"/>
          </a:fillRef>
          <a:effectRef idx="0">
            <a:schemeClr val="accent1"/>
          </a:effectRef>
          <a:fontRef idx="minor">
            <a:schemeClr val="tx1"/>
          </a:fontRef>
        </p:style>
      </p:cxnSp>
      <p:sp>
        <p:nvSpPr>
          <p:cNvPr id="62" name="5-Point Star 61"/>
          <p:cNvSpPr/>
          <p:nvPr/>
        </p:nvSpPr>
        <p:spPr>
          <a:xfrm>
            <a:off x="7094664" y="3273858"/>
            <a:ext cx="100376" cy="95011"/>
          </a:xfrm>
          <a:prstGeom prst="star5">
            <a:avLst/>
          </a:prstGeom>
          <a:solidFill>
            <a:srgbClr val="FF0000"/>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cxnSp>
        <p:nvCxnSpPr>
          <p:cNvPr id="95" name="Straight Connector 94"/>
          <p:cNvCxnSpPr/>
          <p:nvPr/>
        </p:nvCxnSpPr>
        <p:spPr>
          <a:xfrm>
            <a:off x="2284409" y="3878041"/>
            <a:ext cx="1577298" cy="0"/>
          </a:xfrm>
          <a:prstGeom prst="line">
            <a:avLst/>
          </a:prstGeom>
          <a:ln w="15875">
            <a:gradFill flip="none" rotWithShape="1">
              <a:gsLst>
                <a:gs pos="0">
                  <a:schemeClr val="tx1"/>
                </a:gs>
                <a:gs pos="50000">
                  <a:schemeClr val="bg1"/>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96" name="Straight Connector 95"/>
          <p:cNvCxnSpPr/>
          <p:nvPr/>
        </p:nvCxnSpPr>
        <p:spPr>
          <a:xfrm>
            <a:off x="2281693" y="3589585"/>
            <a:ext cx="1580014" cy="0"/>
          </a:xfrm>
          <a:prstGeom prst="line">
            <a:avLst/>
          </a:prstGeom>
          <a:ln w="15875">
            <a:gradFill flip="none" rotWithShape="1">
              <a:gsLst>
                <a:gs pos="0">
                  <a:schemeClr val="tx1"/>
                </a:gs>
                <a:gs pos="50000">
                  <a:schemeClr val="bg1"/>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103" name="Straight Connector 102"/>
          <p:cNvCxnSpPr/>
          <p:nvPr/>
        </p:nvCxnSpPr>
        <p:spPr>
          <a:xfrm flipH="1">
            <a:off x="1918608" y="3740726"/>
            <a:ext cx="607991" cy="327024"/>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1" name="Straight Connector 100"/>
          <p:cNvCxnSpPr/>
          <p:nvPr/>
        </p:nvCxnSpPr>
        <p:spPr>
          <a:xfrm>
            <a:off x="1918608" y="3391094"/>
            <a:ext cx="607991" cy="349632"/>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38" name="Down Arrow 37"/>
          <p:cNvSpPr/>
          <p:nvPr/>
        </p:nvSpPr>
        <p:spPr>
          <a:xfrm>
            <a:off x="8423285" y="2170764"/>
            <a:ext cx="527030" cy="606029"/>
          </a:xfrm>
          <a:prstGeom prst="downArrow">
            <a:avLst/>
          </a:prstGeom>
          <a:solidFill>
            <a:srgbClr val="00FF0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92" name="5-Point Star 91"/>
          <p:cNvSpPr/>
          <p:nvPr/>
        </p:nvSpPr>
        <p:spPr>
          <a:xfrm>
            <a:off x="2485779" y="3693220"/>
            <a:ext cx="100376" cy="95011"/>
          </a:xfrm>
          <a:prstGeom prst="star5">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3" name="Slide Number Placeholder 2"/>
          <p:cNvSpPr>
            <a:spLocks noGrp="1"/>
          </p:cNvSpPr>
          <p:nvPr>
            <p:ph type="sldNum" sz="quarter" idx="4"/>
          </p:nvPr>
        </p:nvSpPr>
        <p:spPr/>
        <p:txBody>
          <a:bodyPr/>
          <a:lstStyle/>
          <a:p>
            <a:fld id="{0FB56013-B943-42BA-886F-6F9D4EB85E9D}" type="slidenum">
              <a:rPr lang="en-US" smtClean="0"/>
              <a:pPr/>
              <a:t>13</a:t>
            </a:fld>
            <a:endParaRPr lang="en-US" dirty="0"/>
          </a:p>
        </p:txBody>
      </p:sp>
      <p:sp>
        <p:nvSpPr>
          <p:cNvPr id="4" name="TextBox 3"/>
          <p:cNvSpPr txBox="1"/>
          <p:nvPr/>
        </p:nvSpPr>
        <p:spPr>
          <a:xfrm>
            <a:off x="1358158" y="4525884"/>
            <a:ext cx="2348913" cy="369332"/>
          </a:xfrm>
          <a:prstGeom prst="rect">
            <a:avLst/>
          </a:prstGeom>
          <a:noFill/>
        </p:spPr>
        <p:txBody>
          <a:bodyPr wrap="none" rtlCol="0">
            <a:spAutoFit/>
          </a:bodyPr>
          <a:lstStyle/>
          <a:p>
            <a:r>
              <a:rPr lang="en-GB" dirty="0" smtClean="0">
                <a:effectLst>
                  <a:outerShdw blurRad="50800" dist="38100" dir="2700000" algn="tl" rotWithShape="0">
                    <a:srgbClr val="000000"/>
                  </a:outerShdw>
                </a:effectLst>
              </a:rPr>
              <a:t>capture camera image</a:t>
            </a:r>
          </a:p>
        </p:txBody>
      </p:sp>
    </p:spTree>
    <p:extLst>
      <p:ext uri="{BB962C8B-B14F-4D97-AF65-F5344CB8AC3E}">
        <p14:creationId xmlns:p14="http://schemas.microsoft.com/office/powerpoint/2010/main" val="3052625399"/>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fade">
                                      <p:cBhvr>
                                        <p:cTn id="7" dur="500"/>
                                        <p:tgtEl>
                                          <p:spTgt spid="4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5"/>
                                        </p:tgtEl>
                                        <p:attrNameLst>
                                          <p:attrName>style.visibility</p:attrName>
                                        </p:attrNameLst>
                                      </p:cBhvr>
                                      <p:to>
                                        <p:strVal val="visible"/>
                                      </p:to>
                                    </p:set>
                                    <p:animEffect transition="in" filter="fade">
                                      <p:cBhvr>
                                        <p:cTn id="10" dur="500"/>
                                        <p:tgtEl>
                                          <p:spTgt spid="65"/>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99"/>
                                        </p:tgtEl>
                                        <p:attrNameLst>
                                          <p:attrName>style.visibility</p:attrName>
                                        </p:attrNameLst>
                                      </p:cBhvr>
                                      <p:to>
                                        <p:strVal val="visible"/>
                                      </p:to>
                                    </p:set>
                                    <p:animEffect transition="in" filter="fade">
                                      <p:cBhvr>
                                        <p:cTn id="13" dur="500"/>
                                        <p:tgtEl>
                                          <p:spTgt spid="99"/>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childTnLst>
                          </p:cTn>
                        </p:par>
                        <p:par>
                          <p:cTn id="17" fill="hold">
                            <p:stCondLst>
                              <p:cond delay="500"/>
                            </p:stCondLst>
                            <p:childTnLst>
                              <p:par>
                                <p:cTn id="18" presetID="10" presetClass="entr" presetSubtype="0" fill="hold" grpId="0" nodeType="afterEffect">
                                  <p:stCondLst>
                                    <p:cond delay="0"/>
                                  </p:stCondLst>
                                  <p:childTnLst>
                                    <p:set>
                                      <p:cBhvr>
                                        <p:cTn id="19" dur="1" fill="hold">
                                          <p:stCondLst>
                                            <p:cond delay="0"/>
                                          </p:stCondLst>
                                        </p:cTn>
                                        <p:tgtEl>
                                          <p:spTgt spid="38"/>
                                        </p:tgtEl>
                                        <p:attrNameLst>
                                          <p:attrName>style.visibility</p:attrName>
                                        </p:attrNameLst>
                                      </p:cBhvr>
                                      <p:to>
                                        <p:strVal val="visible"/>
                                      </p:to>
                                    </p:set>
                                    <p:animEffect transition="in" filter="fade">
                                      <p:cBhvr>
                                        <p:cTn id="20" dur="500"/>
                                        <p:tgtEl>
                                          <p:spTgt spid="38"/>
                                        </p:tgtEl>
                                      </p:cBhvr>
                                    </p:animEffect>
                                  </p:childTnLst>
                                </p:cTn>
                              </p:par>
                            </p:childTnLst>
                          </p:cTn>
                        </p:par>
                        <p:par>
                          <p:cTn id="21" fill="hold">
                            <p:stCondLst>
                              <p:cond delay="1000"/>
                            </p:stCondLst>
                            <p:childTnLst>
                              <p:par>
                                <p:cTn id="22" presetID="10" presetClass="entr" presetSubtype="0" fill="hold" nodeType="afterEffect">
                                  <p:stCondLst>
                                    <p:cond delay="0"/>
                                  </p:stCondLst>
                                  <p:childTnLst>
                                    <p:set>
                                      <p:cBhvr>
                                        <p:cTn id="23" dur="1" fill="hold">
                                          <p:stCondLst>
                                            <p:cond delay="0"/>
                                          </p:stCondLst>
                                        </p:cTn>
                                        <p:tgtEl>
                                          <p:spTgt spid="72"/>
                                        </p:tgtEl>
                                        <p:attrNameLst>
                                          <p:attrName>style.visibility</p:attrName>
                                        </p:attrNameLst>
                                      </p:cBhvr>
                                      <p:to>
                                        <p:strVal val="visible"/>
                                      </p:to>
                                    </p:set>
                                    <p:animEffect transition="in" filter="fade">
                                      <p:cBhvr>
                                        <p:cTn id="24" dur="500"/>
                                        <p:tgtEl>
                                          <p:spTgt spid="72"/>
                                        </p:tgtEl>
                                      </p:cBhvr>
                                    </p:animEffect>
                                  </p:childTnLst>
                                </p:cTn>
                              </p:par>
                              <p:par>
                                <p:cTn id="25" presetID="10" presetClass="entr" presetSubtype="0" fill="hold" nodeType="with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fade">
                                      <p:cBhvr>
                                        <p:cTn id="27" dur="500"/>
                                        <p:tgtEl>
                                          <p:spTgt spid="19"/>
                                        </p:tgtEl>
                                      </p:cBhvr>
                                    </p:animEffect>
                                  </p:childTnLst>
                                </p:cTn>
                              </p:par>
                              <p:par>
                                <p:cTn id="28" presetID="10" presetClass="entr" presetSubtype="0" fill="hold" nodeType="withEffect">
                                  <p:stCondLst>
                                    <p:cond delay="0"/>
                                  </p:stCondLst>
                                  <p:childTnLst>
                                    <p:set>
                                      <p:cBhvr>
                                        <p:cTn id="29" dur="1" fill="hold">
                                          <p:stCondLst>
                                            <p:cond delay="0"/>
                                          </p:stCondLst>
                                        </p:cTn>
                                        <p:tgtEl>
                                          <p:spTgt spid="46"/>
                                        </p:tgtEl>
                                        <p:attrNameLst>
                                          <p:attrName>style.visibility</p:attrName>
                                        </p:attrNameLst>
                                      </p:cBhvr>
                                      <p:to>
                                        <p:strVal val="visible"/>
                                      </p:to>
                                    </p:set>
                                    <p:animEffect transition="in" filter="fade">
                                      <p:cBhvr>
                                        <p:cTn id="30" dur="500"/>
                                        <p:tgtEl>
                                          <p:spTgt spid="46"/>
                                        </p:tgtEl>
                                      </p:cBhvr>
                                    </p:animEffect>
                                  </p:childTnLst>
                                </p:cTn>
                              </p:par>
                              <p:par>
                                <p:cTn id="31" presetID="10" presetClass="entr" presetSubtype="0" fill="hold" nodeType="with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fade">
                                      <p:cBhvr>
                                        <p:cTn id="33" dur="500"/>
                                        <p:tgtEl>
                                          <p:spTgt spid="13"/>
                                        </p:tgtEl>
                                      </p:cBhvr>
                                    </p:animEffect>
                                  </p:childTnLst>
                                </p:cTn>
                              </p:par>
                              <p:par>
                                <p:cTn id="34" presetID="10" presetClass="entr" presetSubtype="0" fill="hold" nodeType="withEffect">
                                  <p:stCondLst>
                                    <p:cond delay="0"/>
                                  </p:stCondLst>
                                  <p:childTnLst>
                                    <p:set>
                                      <p:cBhvr>
                                        <p:cTn id="35" dur="1" fill="hold">
                                          <p:stCondLst>
                                            <p:cond delay="0"/>
                                          </p:stCondLst>
                                        </p:cTn>
                                        <p:tgtEl>
                                          <p:spTgt spid="15"/>
                                        </p:tgtEl>
                                        <p:attrNameLst>
                                          <p:attrName>style.visibility</p:attrName>
                                        </p:attrNameLst>
                                      </p:cBhvr>
                                      <p:to>
                                        <p:strVal val="visible"/>
                                      </p:to>
                                    </p:set>
                                    <p:animEffect transition="in" filter="fade">
                                      <p:cBhvr>
                                        <p:cTn id="36" dur="500"/>
                                        <p:tgtEl>
                                          <p:spTgt spid="15"/>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113"/>
                                        </p:tgtEl>
                                        <p:attrNameLst>
                                          <p:attrName>style.visibility</p:attrName>
                                        </p:attrNameLst>
                                      </p:cBhvr>
                                      <p:to>
                                        <p:strVal val="visible"/>
                                      </p:to>
                                    </p:set>
                                    <p:animEffect transition="in" filter="fade">
                                      <p:cBhvr>
                                        <p:cTn id="39" dur="500"/>
                                        <p:tgtEl>
                                          <p:spTgt spid="113"/>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104"/>
                                        </p:tgtEl>
                                        <p:attrNameLst>
                                          <p:attrName>style.visibility</p:attrName>
                                        </p:attrNameLst>
                                      </p:cBhvr>
                                      <p:to>
                                        <p:strVal val="visible"/>
                                      </p:to>
                                    </p:set>
                                    <p:animEffect transition="in" filter="fade">
                                      <p:cBhvr>
                                        <p:cTn id="42" dur="500"/>
                                        <p:tgtEl>
                                          <p:spTgt spid="104"/>
                                        </p:tgtEl>
                                      </p:cBhvr>
                                    </p:animEffect>
                                  </p:childTnLst>
                                </p:cTn>
                              </p:par>
                              <p:par>
                                <p:cTn id="43" presetID="10" presetClass="entr" presetSubtype="0" fill="hold" nodeType="withEffect">
                                  <p:stCondLst>
                                    <p:cond delay="0"/>
                                  </p:stCondLst>
                                  <p:childTnLst>
                                    <p:set>
                                      <p:cBhvr>
                                        <p:cTn id="44" dur="1" fill="hold">
                                          <p:stCondLst>
                                            <p:cond delay="0"/>
                                          </p:stCondLst>
                                        </p:cTn>
                                        <p:tgtEl>
                                          <p:spTgt spid="95"/>
                                        </p:tgtEl>
                                        <p:attrNameLst>
                                          <p:attrName>style.visibility</p:attrName>
                                        </p:attrNameLst>
                                      </p:cBhvr>
                                      <p:to>
                                        <p:strVal val="visible"/>
                                      </p:to>
                                    </p:set>
                                    <p:animEffect transition="in" filter="fade">
                                      <p:cBhvr>
                                        <p:cTn id="45" dur="500"/>
                                        <p:tgtEl>
                                          <p:spTgt spid="95"/>
                                        </p:tgtEl>
                                      </p:cBhvr>
                                    </p:animEffect>
                                  </p:childTnLst>
                                </p:cTn>
                              </p:par>
                              <p:par>
                                <p:cTn id="46" presetID="10" presetClass="entr" presetSubtype="0" fill="hold" nodeType="withEffect">
                                  <p:stCondLst>
                                    <p:cond delay="0"/>
                                  </p:stCondLst>
                                  <p:childTnLst>
                                    <p:set>
                                      <p:cBhvr>
                                        <p:cTn id="47" dur="1" fill="hold">
                                          <p:stCondLst>
                                            <p:cond delay="0"/>
                                          </p:stCondLst>
                                        </p:cTn>
                                        <p:tgtEl>
                                          <p:spTgt spid="96"/>
                                        </p:tgtEl>
                                        <p:attrNameLst>
                                          <p:attrName>style.visibility</p:attrName>
                                        </p:attrNameLst>
                                      </p:cBhvr>
                                      <p:to>
                                        <p:strVal val="visible"/>
                                      </p:to>
                                    </p:set>
                                    <p:animEffect transition="in" filter="fade">
                                      <p:cBhvr>
                                        <p:cTn id="48" dur="500"/>
                                        <p:tgtEl>
                                          <p:spTgt spid="96"/>
                                        </p:tgtEl>
                                      </p:cBhvr>
                                    </p:animEffect>
                                  </p:childTnLst>
                                </p:cTn>
                              </p:par>
                            </p:childTnLst>
                          </p:cTn>
                        </p:par>
                      </p:childTnLst>
                    </p:cTn>
                  </p:par>
                  <p:par>
                    <p:cTn id="49" fill="hold">
                      <p:stCondLst>
                        <p:cond delay="indefinite"/>
                      </p:stCondLst>
                      <p:childTnLst>
                        <p:par>
                          <p:cTn id="50" fill="hold">
                            <p:stCondLst>
                              <p:cond delay="0"/>
                            </p:stCondLst>
                            <p:childTnLst>
                              <p:par>
                                <p:cTn id="51" presetID="10" presetClass="entr" presetSubtype="0" fill="hold" grpId="0" nodeType="clickEffect">
                                  <p:stCondLst>
                                    <p:cond delay="0"/>
                                  </p:stCondLst>
                                  <p:childTnLst>
                                    <p:set>
                                      <p:cBhvr>
                                        <p:cTn id="52" dur="1" fill="hold">
                                          <p:stCondLst>
                                            <p:cond delay="0"/>
                                          </p:stCondLst>
                                        </p:cTn>
                                        <p:tgtEl>
                                          <p:spTgt spid="92"/>
                                        </p:tgtEl>
                                        <p:attrNameLst>
                                          <p:attrName>style.visibility</p:attrName>
                                        </p:attrNameLst>
                                      </p:cBhvr>
                                      <p:to>
                                        <p:strVal val="visible"/>
                                      </p:to>
                                    </p:set>
                                    <p:animEffect transition="in" filter="fade">
                                      <p:cBhvr>
                                        <p:cTn id="53" dur="500"/>
                                        <p:tgtEl>
                                          <p:spTgt spid="92"/>
                                        </p:tgtEl>
                                      </p:cBhvr>
                                    </p:animEffect>
                                  </p:childTnLst>
                                </p:cTn>
                              </p:par>
                              <p:par>
                                <p:cTn id="54" presetID="10" presetClass="entr" presetSubtype="0" fill="hold" nodeType="withEffect">
                                  <p:stCondLst>
                                    <p:cond delay="0"/>
                                  </p:stCondLst>
                                  <p:childTnLst>
                                    <p:set>
                                      <p:cBhvr>
                                        <p:cTn id="55" dur="1" fill="hold">
                                          <p:stCondLst>
                                            <p:cond delay="0"/>
                                          </p:stCondLst>
                                        </p:cTn>
                                        <p:tgtEl>
                                          <p:spTgt spid="101"/>
                                        </p:tgtEl>
                                        <p:attrNameLst>
                                          <p:attrName>style.visibility</p:attrName>
                                        </p:attrNameLst>
                                      </p:cBhvr>
                                      <p:to>
                                        <p:strVal val="visible"/>
                                      </p:to>
                                    </p:set>
                                    <p:animEffect transition="in" filter="fade">
                                      <p:cBhvr>
                                        <p:cTn id="56" dur="500"/>
                                        <p:tgtEl>
                                          <p:spTgt spid="101"/>
                                        </p:tgtEl>
                                      </p:cBhvr>
                                    </p:animEffect>
                                  </p:childTnLst>
                                </p:cTn>
                              </p:par>
                              <p:par>
                                <p:cTn id="57" presetID="10" presetClass="entr" presetSubtype="0" fill="hold" nodeType="withEffect">
                                  <p:stCondLst>
                                    <p:cond delay="0"/>
                                  </p:stCondLst>
                                  <p:childTnLst>
                                    <p:set>
                                      <p:cBhvr>
                                        <p:cTn id="58" dur="1" fill="hold">
                                          <p:stCondLst>
                                            <p:cond delay="0"/>
                                          </p:stCondLst>
                                        </p:cTn>
                                        <p:tgtEl>
                                          <p:spTgt spid="103"/>
                                        </p:tgtEl>
                                        <p:attrNameLst>
                                          <p:attrName>style.visibility</p:attrName>
                                        </p:attrNameLst>
                                      </p:cBhvr>
                                      <p:to>
                                        <p:strVal val="visible"/>
                                      </p:to>
                                    </p:set>
                                    <p:animEffect transition="in" filter="fade">
                                      <p:cBhvr>
                                        <p:cTn id="59" dur="500"/>
                                        <p:tgtEl>
                                          <p:spTgt spid="103"/>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108"/>
                                        </p:tgtEl>
                                        <p:attrNameLst>
                                          <p:attrName>style.visibility</p:attrName>
                                        </p:attrNameLst>
                                      </p:cBhvr>
                                      <p:to>
                                        <p:strVal val="visible"/>
                                      </p:to>
                                    </p:set>
                                    <p:animEffect transition="in" filter="fade">
                                      <p:cBhvr>
                                        <p:cTn id="62" dur="500"/>
                                        <p:tgtEl>
                                          <p:spTgt spid="108"/>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62"/>
                                        </p:tgtEl>
                                        <p:attrNameLst>
                                          <p:attrName>style.visibility</p:attrName>
                                        </p:attrNameLst>
                                      </p:cBhvr>
                                      <p:to>
                                        <p:strVal val="visible"/>
                                      </p:to>
                                    </p:set>
                                    <p:animEffect transition="in" filter="fade">
                                      <p:cBhvr>
                                        <p:cTn id="65" dur="500"/>
                                        <p:tgtEl>
                                          <p:spTgt spid="62"/>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66"/>
                                        </p:tgtEl>
                                        <p:attrNameLst>
                                          <p:attrName>style.visibility</p:attrName>
                                        </p:attrNameLst>
                                      </p:cBhvr>
                                      <p:to>
                                        <p:strVal val="visible"/>
                                      </p:to>
                                    </p:set>
                                    <p:animEffect transition="in" filter="fade">
                                      <p:cBhvr>
                                        <p:cTn id="68" dur="500"/>
                                        <p:tgtEl>
                                          <p:spTgt spid="66"/>
                                        </p:tgtEl>
                                      </p:cBhvr>
                                    </p:animEffect>
                                  </p:childTnLst>
                                </p:cTn>
                              </p:par>
                              <p:par>
                                <p:cTn id="69" presetID="10" presetClass="entr" presetSubtype="0" fill="hold" nodeType="withEffect">
                                  <p:stCondLst>
                                    <p:cond delay="0"/>
                                  </p:stCondLst>
                                  <p:childTnLst>
                                    <p:set>
                                      <p:cBhvr>
                                        <p:cTn id="70" dur="1" fill="hold">
                                          <p:stCondLst>
                                            <p:cond delay="0"/>
                                          </p:stCondLst>
                                        </p:cTn>
                                        <p:tgtEl>
                                          <p:spTgt spid="37"/>
                                        </p:tgtEl>
                                        <p:attrNameLst>
                                          <p:attrName>style.visibility</p:attrName>
                                        </p:attrNameLst>
                                      </p:cBhvr>
                                      <p:to>
                                        <p:strVal val="visible"/>
                                      </p:to>
                                    </p:set>
                                    <p:animEffect transition="in" filter="fade">
                                      <p:cBhvr>
                                        <p:cTn id="71"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p:bldP spid="66" grpId="0"/>
      <p:bldP spid="99" grpId="0" animBg="1"/>
      <p:bldP spid="104" grpId="0" animBg="1"/>
      <p:bldP spid="108" grpId="0"/>
      <p:bldP spid="113" grpId="0" animBg="1"/>
      <p:bldP spid="62" grpId="0" animBg="1"/>
      <p:bldP spid="38" grpId="0" animBg="1"/>
      <p:bldP spid="92" grpId="0" animBg="1"/>
      <p:bldP spid="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 name="TextBox 105"/>
          <p:cNvSpPr txBox="1"/>
          <p:nvPr/>
        </p:nvSpPr>
        <p:spPr>
          <a:xfrm>
            <a:off x="7745137" y="1191987"/>
            <a:ext cx="748923" cy="369332"/>
          </a:xfrm>
          <a:prstGeom prst="rect">
            <a:avLst/>
          </a:prstGeom>
          <a:noFill/>
          <a:effectLst>
            <a:outerShdw blurRad="50800" dist="38100" dir="2700000" algn="tl" rotWithShape="0">
              <a:prstClr val="black"/>
            </a:outerShdw>
          </a:effectLst>
        </p:spPr>
        <p:txBody>
          <a:bodyPr wrap="none" rtlCol="0">
            <a:spAutoFit/>
          </a:bodyPr>
          <a:lstStyle/>
          <a:p>
            <a:r>
              <a:rPr lang="en-US" dirty="0" smtClean="0"/>
              <a:t>proxy</a:t>
            </a:r>
            <a:endParaRPr lang="nl-BE" dirty="0"/>
          </a:p>
        </p:txBody>
      </p:sp>
      <p:sp>
        <p:nvSpPr>
          <p:cNvPr id="44" name="TextBox 43"/>
          <p:cNvSpPr txBox="1"/>
          <p:nvPr/>
        </p:nvSpPr>
        <p:spPr>
          <a:xfrm>
            <a:off x="7344456" y="3968116"/>
            <a:ext cx="912622" cy="646331"/>
          </a:xfrm>
          <a:prstGeom prst="rect">
            <a:avLst/>
          </a:prstGeom>
          <a:noFill/>
          <a:effectLst>
            <a:outerShdw blurRad="50800" dist="38100" dir="2700000" algn="tl" rotWithShape="0">
              <a:prstClr val="black"/>
            </a:outerShdw>
          </a:effectLst>
        </p:spPr>
        <p:txBody>
          <a:bodyPr wrap="none" rtlCol="0">
            <a:spAutoFit/>
          </a:bodyPr>
          <a:lstStyle/>
          <a:p>
            <a:r>
              <a:rPr lang="en-US" dirty="0" smtClean="0"/>
              <a:t>capture</a:t>
            </a:r>
          </a:p>
          <a:p>
            <a:r>
              <a:rPr lang="en-US" dirty="0" smtClean="0"/>
              <a:t>camera</a:t>
            </a:r>
            <a:endParaRPr lang="nl-BE" dirty="0"/>
          </a:p>
        </p:txBody>
      </p:sp>
      <p:cxnSp>
        <p:nvCxnSpPr>
          <p:cNvPr id="43" name="Straight Connector 42"/>
          <p:cNvCxnSpPr/>
          <p:nvPr/>
        </p:nvCxnSpPr>
        <p:spPr>
          <a:xfrm flipH="1">
            <a:off x="5603662" y="1551220"/>
            <a:ext cx="3018638"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flipH="1" flipV="1">
            <a:off x="6380903" y="1551220"/>
            <a:ext cx="762682" cy="2743207"/>
          </a:xfrm>
          <a:prstGeom prst="line">
            <a:avLst/>
          </a:prstGeom>
          <a:ln w="15875">
            <a:solidFill>
              <a:schemeClr val="tx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5976257" y="1551220"/>
            <a:ext cx="1167328" cy="2743204"/>
          </a:xfrm>
          <a:prstGeom prst="line">
            <a:avLst/>
          </a:prstGeom>
          <a:ln w="15875">
            <a:solidFill>
              <a:schemeClr val="tx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flipV="1">
            <a:off x="7143584" y="1551220"/>
            <a:ext cx="1" cy="2743204"/>
          </a:xfrm>
          <a:prstGeom prst="line">
            <a:avLst/>
          </a:prstGeom>
          <a:ln w="15875">
            <a:solidFill>
              <a:schemeClr val="tx1">
                <a:lumMod val="50000"/>
              </a:schemeClr>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p:txBody>
          <a:bodyPr/>
          <a:lstStyle/>
          <a:p>
            <a:r>
              <a:rPr lang="en-US" smtClean="0"/>
              <a:t>Extended retinal hypothesis</a:t>
            </a:r>
            <a:endParaRPr lang="nl-BE"/>
          </a:p>
        </p:txBody>
      </p:sp>
      <p:sp>
        <p:nvSpPr>
          <p:cNvPr id="119" name="Content Placeholder 118"/>
          <p:cNvSpPr>
            <a:spLocks noGrp="1"/>
          </p:cNvSpPr>
          <p:nvPr>
            <p:ph idx="1"/>
          </p:nvPr>
        </p:nvSpPr>
        <p:spPr/>
        <p:txBody>
          <a:bodyPr>
            <a:normAutofit/>
          </a:bodyPr>
          <a:lstStyle/>
          <a:p>
            <a:pPr marL="514350" indent="-514350">
              <a:buFont typeface="+mj-lt"/>
              <a:buAutoNum type="arabicPeriod" startAt="2"/>
            </a:pPr>
            <a:r>
              <a:rPr lang="en-US" sz="2400" smtClean="0"/>
              <a:t>Projection</a:t>
            </a:r>
          </a:p>
          <a:p>
            <a:pPr lvl="1"/>
            <a:r>
              <a:rPr lang="en-US" sz="2000" smtClean="0"/>
              <a:t>Perspective unprojection onto proxy</a:t>
            </a:r>
            <a:br>
              <a:rPr lang="en-US" sz="2000" smtClean="0"/>
            </a:br>
            <a:r>
              <a:rPr lang="en-US" sz="2000" i="1" smtClean="0"/>
              <a:t>aka</a:t>
            </a:r>
            <a:r>
              <a:rPr lang="en-US" sz="2000" smtClean="0"/>
              <a:t> projective texture mapping</a:t>
            </a:r>
            <a:endParaRPr lang="en-US" sz="2000" i="1" smtClean="0">
              <a:latin typeface="Constantia" pitchFamily="18" charset="0"/>
            </a:endParaRPr>
          </a:p>
          <a:p>
            <a:pPr lvl="1"/>
            <a:r>
              <a:rPr lang="en-US" sz="2000" smtClean="0"/>
              <a:t>Keep track of vanishing points</a:t>
            </a:r>
            <a:endParaRPr lang="nl-BE" sz="2000"/>
          </a:p>
        </p:txBody>
      </p:sp>
      <p:sp>
        <p:nvSpPr>
          <p:cNvPr id="66" name="TextBox 65"/>
          <p:cNvSpPr txBox="1"/>
          <p:nvPr/>
        </p:nvSpPr>
        <p:spPr>
          <a:xfrm>
            <a:off x="7139271" y="1551220"/>
            <a:ext cx="1159292" cy="646331"/>
          </a:xfrm>
          <a:prstGeom prst="rect">
            <a:avLst/>
          </a:prstGeom>
          <a:noFill/>
          <a:effectLst>
            <a:outerShdw blurRad="50800" dist="38100" dir="2700000" algn="tl" rotWithShape="0">
              <a:prstClr val="black"/>
            </a:outerShdw>
          </a:effectLst>
        </p:spPr>
        <p:txBody>
          <a:bodyPr wrap="none" rtlCol="0">
            <a:spAutoFit/>
          </a:bodyPr>
          <a:lstStyle/>
          <a:p>
            <a:r>
              <a:rPr lang="en-US" dirty="0" smtClean="0">
                <a:solidFill>
                  <a:srgbClr val="FFFF00"/>
                </a:solidFill>
              </a:rPr>
              <a:t>vanishing</a:t>
            </a:r>
          </a:p>
          <a:p>
            <a:r>
              <a:rPr lang="en-US" dirty="0" smtClean="0">
                <a:solidFill>
                  <a:srgbClr val="FFFF00"/>
                </a:solidFill>
              </a:rPr>
              <a:t>point</a:t>
            </a:r>
            <a:endParaRPr lang="nl-BE" dirty="0">
              <a:solidFill>
                <a:srgbClr val="FFFF00"/>
              </a:solidFill>
            </a:endParaRPr>
          </a:p>
        </p:txBody>
      </p:sp>
      <p:sp>
        <p:nvSpPr>
          <p:cNvPr id="49" name="Rectangle 48"/>
          <p:cNvSpPr/>
          <p:nvPr/>
        </p:nvSpPr>
        <p:spPr>
          <a:xfrm>
            <a:off x="6942716" y="4340293"/>
            <a:ext cx="401740" cy="184666"/>
          </a:xfrm>
          <a:prstGeom prst="rect">
            <a:avLst/>
          </a:prstGeom>
          <a:solidFill>
            <a:schemeClr val="tx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50" name="Rectangle 49"/>
          <p:cNvSpPr/>
          <p:nvPr/>
        </p:nvSpPr>
        <p:spPr>
          <a:xfrm>
            <a:off x="7053002" y="4294574"/>
            <a:ext cx="174694" cy="45719"/>
          </a:xfrm>
          <a:prstGeom prst="rect">
            <a:avLst/>
          </a:prstGeom>
          <a:solidFill>
            <a:schemeClr val="tx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99" name="Rectangle 98"/>
          <p:cNvSpPr/>
          <p:nvPr/>
        </p:nvSpPr>
        <p:spPr>
          <a:xfrm>
            <a:off x="1069575" y="2908423"/>
            <a:ext cx="2926080" cy="164592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104" name="Trapezoid 103"/>
          <p:cNvSpPr/>
          <p:nvPr/>
        </p:nvSpPr>
        <p:spPr>
          <a:xfrm rot="5400000">
            <a:off x="1760232" y="3547115"/>
            <a:ext cx="682554" cy="365800"/>
          </a:xfrm>
          <a:prstGeom prst="trapezoid">
            <a:avLst>
              <a:gd name="adj" fmla="val 52410"/>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108" name="TextBox 107"/>
          <p:cNvSpPr txBox="1"/>
          <p:nvPr/>
        </p:nvSpPr>
        <p:spPr>
          <a:xfrm>
            <a:off x="2561663" y="3550125"/>
            <a:ext cx="1170833" cy="646331"/>
          </a:xfrm>
          <a:prstGeom prst="rect">
            <a:avLst/>
          </a:prstGeom>
          <a:noFill/>
        </p:spPr>
        <p:txBody>
          <a:bodyPr wrap="none" rtlCol="0">
            <a:spAutoFit/>
          </a:bodyPr>
          <a:lstStyle/>
          <a:p>
            <a:r>
              <a:rPr lang="en-US" smtClean="0">
                <a:solidFill>
                  <a:srgbClr val="FFFF00"/>
                </a:solidFill>
              </a:rPr>
              <a:t>vanishing</a:t>
            </a:r>
          </a:p>
          <a:p>
            <a:r>
              <a:rPr lang="en-US" smtClean="0">
                <a:solidFill>
                  <a:srgbClr val="FFFF00"/>
                </a:solidFill>
              </a:rPr>
              <a:t>point</a:t>
            </a:r>
            <a:endParaRPr lang="nl-BE">
              <a:solidFill>
                <a:srgbClr val="FFFF00"/>
              </a:solidFill>
            </a:endParaRPr>
          </a:p>
        </p:txBody>
      </p:sp>
      <p:sp>
        <p:nvSpPr>
          <p:cNvPr id="113" name="Trapezoid 112"/>
          <p:cNvSpPr/>
          <p:nvPr/>
        </p:nvSpPr>
        <p:spPr>
          <a:xfrm rot="16200000">
            <a:off x="1212886" y="3362029"/>
            <a:ext cx="676656" cy="734786"/>
          </a:xfrm>
          <a:prstGeom prst="trapezoid">
            <a:avLst>
              <a:gd name="adj" fmla="val 0"/>
            </a:avLst>
          </a:prstGeom>
          <a:gradFill flip="none" rotWithShape="1">
            <a:gsLst>
              <a:gs pos="0">
                <a:srgbClr val="0070C0"/>
              </a:gs>
              <a:gs pos="7500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cxnSp>
        <p:nvCxnSpPr>
          <p:cNvPr id="53" name="Straight Connector 52"/>
          <p:cNvCxnSpPr/>
          <p:nvPr/>
        </p:nvCxnSpPr>
        <p:spPr>
          <a:xfrm>
            <a:off x="6380903" y="1551220"/>
            <a:ext cx="2241397" cy="0"/>
          </a:xfrm>
          <a:prstGeom prst="line">
            <a:avLst/>
          </a:prstGeom>
          <a:ln w="50800" cap="sq">
            <a:solidFill>
              <a:schemeClr val="tx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5" name="Straight Connector 94"/>
          <p:cNvCxnSpPr/>
          <p:nvPr/>
        </p:nvCxnSpPr>
        <p:spPr>
          <a:xfrm>
            <a:off x="2284409" y="3878041"/>
            <a:ext cx="1577298" cy="0"/>
          </a:xfrm>
          <a:prstGeom prst="line">
            <a:avLst/>
          </a:prstGeom>
          <a:ln w="15875">
            <a:gradFill flip="none" rotWithShape="1">
              <a:gsLst>
                <a:gs pos="0">
                  <a:schemeClr val="tx1"/>
                </a:gs>
                <a:gs pos="50000">
                  <a:schemeClr val="bg1"/>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96" name="Straight Connector 95"/>
          <p:cNvCxnSpPr/>
          <p:nvPr/>
        </p:nvCxnSpPr>
        <p:spPr>
          <a:xfrm>
            <a:off x="2281693" y="3589585"/>
            <a:ext cx="1580014" cy="0"/>
          </a:xfrm>
          <a:prstGeom prst="line">
            <a:avLst/>
          </a:prstGeom>
          <a:ln w="15875">
            <a:gradFill flip="none" rotWithShape="1">
              <a:gsLst>
                <a:gs pos="0">
                  <a:schemeClr val="tx1"/>
                </a:gs>
                <a:gs pos="50000">
                  <a:schemeClr val="bg1"/>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103" name="Straight Connector 102"/>
          <p:cNvCxnSpPr/>
          <p:nvPr/>
        </p:nvCxnSpPr>
        <p:spPr>
          <a:xfrm flipH="1">
            <a:off x="1918608" y="3740726"/>
            <a:ext cx="607991" cy="327024"/>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1" name="Straight Connector 100"/>
          <p:cNvCxnSpPr/>
          <p:nvPr/>
        </p:nvCxnSpPr>
        <p:spPr>
          <a:xfrm>
            <a:off x="1918608" y="3391094"/>
            <a:ext cx="607991" cy="349632"/>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flipH="1">
            <a:off x="5976258" y="1551220"/>
            <a:ext cx="404644" cy="0"/>
          </a:xfrm>
          <a:prstGeom prst="line">
            <a:avLst/>
          </a:prstGeom>
          <a:ln w="50800" cap="sq">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84" name="Straight Connector 83"/>
          <p:cNvCxnSpPr/>
          <p:nvPr/>
        </p:nvCxnSpPr>
        <p:spPr>
          <a:xfrm flipH="1">
            <a:off x="5603662" y="1551220"/>
            <a:ext cx="358575" cy="0"/>
          </a:xfrm>
          <a:prstGeom prst="line">
            <a:avLst/>
          </a:prstGeom>
          <a:ln w="50800" cap="sq"/>
        </p:spPr>
        <p:style>
          <a:lnRef idx="1">
            <a:schemeClr val="accent1"/>
          </a:lnRef>
          <a:fillRef idx="0">
            <a:schemeClr val="accent1"/>
          </a:fillRef>
          <a:effectRef idx="0">
            <a:schemeClr val="accent1"/>
          </a:effectRef>
          <a:fontRef idx="minor">
            <a:schemeClr val="tx1"/>
          </a:fontRef>
        </p:style>
      </p:cxnSp>
      <p:sp>
        <p:nvSpPr>
          <p:cNvPr id="45" name="5-Point Star 44"/>
          <p:cNvSpPr/>
          <p:nvPr/>
        </p:nvSpPr>
        <p:spPr>
          <a:xfrm>
            <a:off x="7089083" y="1497485"/>
            <a:ext cx="100376" cy="95011"/>
          </a:xfrm>
          <a:prstGeom prst="star5">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92" name="5-Point Star 91"/>
          <p:cNvSpPr/>
          <p:nvPr/>
        </p:nvSpPr>
        <p:spPr>
          <a:xfrm>
            <a:off x="2485779" y="3693220"/>
            <a:ext cx="100376" cy="95011"/>
          </a:xfrm>
          <a:prstGeom prst="star5">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38" name="Down Arrow 37"/>
          <p:cNvSpPr/>
          <p:nvPr/>
        </p:nvSpPr>
        <p:spPr>
          <a:xfrm flipV="1">
            <a:off x="8423285" y="2170764"/>
            <a:ext cx="527030" cy="606029"/>
          </a:xfrm>
          <a:prstGeom prst="downArrow">
            <a:avLst/>
          </a:prstGeom>
          <a:solidFill>
            <a:srgbClr val="00FF0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cxnSp>
        <p:nvCxnSpPr>
          <p:cNvPr id="39" name="Straight Connector 38"/>
          <p:cNvCxnSpPr/>
          <p:nvPr/>
        </p:nvCxnSpPr>
        <p:spPr>
          <a:xfrm>
            <a:off x="6743536" y="3328650"/>
            <a:ext cx="158360" cy="0"/>
          </a:xfrm>
          <a:prstGeom prst="line">
            <a:avLst/>
          </a:prstGeom>
          <a:ln w="508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a:xfrm>
            <a:off x="5700982" y="3324556"/>
            <a:ext cx="1039313" cy="4094"/>
          </a:xfrm>
          <a:prstGeom prst="line">
            <a:avLst/>
          </a:prstGeom>
          <a:ln w="50800"/>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a:off x="6901896" y="3327605"/>
            <a:ext cx="1720404" cy="0"/>
          </a:xfrm>
          <a:prstGeom prst="line">
            <a:avLst/>
          </a:prstGeom>
          <a:ln w="50800">
            <a:solidFill>
              <a:schemeClr val="tx1"/>
            </a:solidFill>
          </a:ln>
        </p:spPr>
        <p:style>
          <a:lnRef idx="1">
            <a:schemeClr val="accent1"/>
          </a:lnRef>
          <a:fillRef idx="0">
            <a:schemeClr val="accent1"/>
          </a:fillRef>
          <a:effectRef idx="0">
            <a:schemeClr val="accent1"/>
          </a:effectRef>
          <a:fontRef idx="minor">
            <a:schemeClr val="tx1"/>
          </a:fontRef>
        </p:style>
      </p:cxnSp>
      <p:sp>
        <p:nvSpPr>
          <p:cNvPr id="62" name="5-Point Star 61"/>
          <p:cNvSpPr/>
          <p:nvPr/>
        </p:nvSpPr>
        <p:spPr>
          <a:xfrm>
            <a:off x="7094664" y="3273858"/>
            <a:ext cx="100376" cy="95011"/>
          </a:xfrm>
          <a:prstGeom prst="star5">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3" name="Slide Number Placeholder 2"/>
          <p:cNvSpPr>
            <a:spLocks noGrp="1"/>
          </p:cNvSpPr>
          <p:nvPr>
            <p:ph type="sldNum" sz="quarter" idx="4"/>
          </p:nvPr>
        </p:nvSpPr>
        <p:spPr/>
        <p:txBody>
          <a:bodyPr/>
          <a:lstStyle/>
          <a:p>
            <a:fld id="{0FB56013-B943-42BA-886F-6F9D4EB85E9D}" type="slidenum">
              <a:rPr lang="en-US" smtClean="0"/>
              <a:pPr/>
              <a:t>14</a:t>
            </a:fld>
            <a:endParaRPr lang="en-US" dirty="0"/>
          </a:p>
        </p:txBody>
      </p:sp>
      <p:sp>
        <p:nvSpPr>
          <p:cNvPr id="32" name="TextBox 31"/>
          <p:cNvSpPr txBox="1"/>
          <p:nvPr/>
        </p:nvSpPr>
        <p:spPr>
          <a:xfrm>
            <a:off x="1358158" y="4525884"/>
            <a:ext cx="2348913" cy="369332"/>
          </a:xfrm>
          <a:prstGeom prst="rect">
            <a:avLst/>
          </a:prstGeom>
          <a:noFill/>
        </p:spPr>
        <p:txBody>
          <a:bodyPr wrap="none" rtlCol="0">
            <a:spAutoFit/>
          </a:bodyPr>
          <a:lstStyle/>
          <a:p>
            <a:r>
              <a:rPr lang="en-GB" dirty="0" smtClean="0">
                <a:effectLst>
                  <a:outerShdw blurRad="50800" dist="38100" dir="2700000" algn="tl" rotWithShape="0">
                    <a:srgbClr val="000000"/>
                  </a:outerShdw>
                </a:effectLst>
              </a:rPr>
              <a:t>capture camera image</a:t>
            </a:r>
          </a:p>
        </p:txBody>
      </p:sp>
    </p:spTree>
    <p:extLst>
      <p:ext uri="{BB962C8B-B14F-4D97-AF65-F5344CB8AC3E}">
        <p14:creationId xmlns:p14="http://schemas.microsoft.com/office/powerpoint/2010/main" val="2499373855"/>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500"/>
                                        <p:tgtEl>
                                          <p:spTgt spid="4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06"/>
                                        </p:tgtEl>
                                        <p:attrNameLst>
                                          <p:attrName>style.visibility</p:attrName>
                                        </p:attrNameLst>
                                      </p:cBhvr>
                                      <p:to>
                                        <p:strVal val="visible"/>
                                      </p:to>
                                    </p:set>
                                    <p:animEffect transition="in" filter="fade">
                                      <p:cBhvr>
                                        <p:cTn id="10" dur="500"/>
                                        <p:tgtEl>
                                          <p:spTgt spid="106"/>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38"/>
                                        </p:tgtEl>
                                        <p:attrNameLst>
                                          <p:attrName>style.visibility</p:attrName>
                                        </p:attrNameLst>
                                      </p:cBhvr>
                                      <p:to>
                                        <p:strVal val="visible"/>
                                      </p:to>
                                    </p:set>
                                    <p:animEffect transition="in" filter="fade">
                                      <p:cBhvr>
                                        <p:cTn id="14" dur="500"/>
                                        <p:tgtEl>
                                          <p:spTgt spid="38"/>
                                        </p:tgtEl>
                                      </p:cBhvr>
                                    </p:animEffect>
                                  </p:childTnLst>
                                </p:cTn>
                              </p:par>
                            </p:childTnLst>
                          </p:cTn>
                        </p:par>
                        <p:par>
                          <p:cTn id="15" fill="hold">
                            <p:stCondLst>
                              <p:cond delay="1000"/>
                            </p:stCondLst>
                            <p:childTnLst>
                              <p:par>
                                <p:cTn id="16" presetID="10" presetClass="entr" presetSubtype="0" fill="hold" nodeType="after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fade">
                                      <p:cBhvr>
                                        <p:cTn id="18" dur="500"/>
                                        <p:tgtEl>
                                          <p:spTgt spid="15"/>
                                        </p:tgtEl>
                                      </p:cBhvr>
                                    </p:animEffect>
                                  </p:childTnLst>
                                </p:cTn>
                              </p:par>
                              <p:par>
                                <p:cTn id="19" presetID="10" presetClass="entr" presetSubtype="0" fill="hold" nodeType="with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500"/>
                                        <p:tgtEl>
                                          <p:spTgt spid="13"/>
                                        </p:tgtEl>
                                      </p:cBhvr>
                                    </p:animEffect>
                                  </p:childTnLst>
                                </p:cTn>
                              </p:par>
                              <p:par>
                                <p:cTn id="22" presetID="10" presetClass="entr" presetSubtype="0" fill="hold" nodeType="withEffect">
                                  <p:stCondLst>
                                    <p:cond delay="0"/>
                                  </p:stCondLst>
                                  <p:childTnLst>
                                    <p:set>
                                      <p:cBhvr>
                                        <p:cTn id="23" dur="1" fill="hold">
                                          <p:stCondLst>
                                            <p:cond delay="0"/>
                                          </p:stCondLst>
                                        </p:cTn>
                                        <p:tgtEl>
                                          <p:spTgt spid="84"/>
                                        </p:tgtEl>
                                        <p:attrNameLst>
                                          <p:attrName>style.visibility</p:attrName>
                                        </p:attrNameLst>
                                      </p:cBhvr>
                                      <p:to>
                                        <p:strVal val="visible"/>
                                      </p:to>
                                    </p:set>
                                    <p:animEffect transition="in" filter="fade">
                                      <p:cBhvr>
                                        <p:cTn id="24" dur="500"/>
                                        <p:tgtEl>
                                          <p:spTgt spid="84"/>
                                        </p:tgtEl>
                                      </p:cBhvr>
                                    </p:animEffect>
                                  </p:childTnLst>
                                </p:cTn>
                              </p:par>
                              <p:par>
                                <p:cTn id="25" presetID="10" presetClass="entr" presetSubtype="0" fill="hold" nodeType="with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500"/>
                                        <p:tgtEl>
                                          <p:spTgt spid="6"/>
                                        </p:tgtEl>
                                      </p:cBhvr>
                                    </p:animEffect>
                                  </p:childTnLst>
                                </p:cTn>
                              </p:par>
                              <p:par>
                                <p:cTn id="28" presetID="10" presetClass="entr" presetSubtype="0" fill="hold" nodeType="withEffect">
                                  <p:stCondLst>
                                    <p:cond delay="0"/>
                                  </p:stCondLst>
                                  <p:childTnLst>
                                    <p:set>
                                      <p:cBhvr>
                                        <p:cTn id="29" dur="1" fill="hold">
                                          <p:stCondLst>
                                            <p:cond delay="0"/>
                                          </p:stCondLst>
                                        </p:cTn>
                                        <p:tgtEl>
                                          <p:spTgt spid="53"/>
                                        </p:tgtEl>
                                        <p:attrNameLst>
                                          <p:attrName>style.visibility</p:attrName>
                                        </p:attrNameLst>
                                      </p:cBhvr>
                                      <p:to>
                                        <p:strVal val="visible"/>
                                      </p:to>
                                    </p:set>
                                    <p:animEffect transition="in" filter="fade">
                                      <p:cBhvr>
                                        <p:cTn id="30" dur="500"/>
                                        <p:tgtEl>
                                          <p:spTgt spid="53"/>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nodeType="clickEffect">
                                  <p:stCondLst>
                                    <p:cond delay="0"/>
                                  </p:stCondLst>
                                  <p:childTnLst>
                                    <p:set>
                                      <p:cBhvr>
                                        <p:cTn id="34" dur="1" fill="hold">
                                          <p:stCondLst>
                                            <p:cond delay="0"/>
                                          </p:stCondLst>
                                        </p:cTn>
                                        <p:tgtEl>
                                          <p:spTgt spid="37"/>
                                        </p:tgtEl>
                                        <p:attrNameLst>
                                          <p:attrName>style.visibility</p:attrName>
                                        </p:attrNameLst>
                                      </p:cBhvr>
                                      <p:to>
                                        <p:strVal val="visible"/>
                                      </p:to>
                                    </p:set>
                                    <p:animEffect transition="in" filter="fade">
                                      <p:cBhvr>
                                        <p:cTn id="35" dur="500"/>
                                        <p:tgtEl>
                                          <p:spTgt spid="37"/>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45"/>
                                        </p:tgtEl>
                                        <p:attrNameLst>
                                          <p:attrName>style.visibility</p:attrName>
                                        </p:attrNameLst>
                                      </p:cBhvr>
                                      <p:to>
                                        <p:strVal val="visible"/>
                                      </p:to>
                                    </p:set>
                                    <p:animEffect transition="in" filter="fade">
                                      <p:cBhvr>
                                        <p:cTn id="38" dur="500"/>
                                        <p:tgtEl>
                                          <p:spTgt spid="45"/>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66"/>
                                        </p:tgtEl>
                                        <p:attrNameLst>
                                          <p:attrName>style.visibility</p:attrName>
                                        </p:attrNameLst>
                                      </p:cBhvr>
                                      <p:to>
                                        <p:strVal val="visible"/>
                                      </p:to>
                                    </p:set>
                                    <p:animEffect transition="in" filter="fade">
                                      <p:cBhvr>
                                        <p:cTn id="41" dur="5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 grpId="0"/>
      <p:bldP spid="66" grpId="0"/>
      <p:bldP spid="45" grpId="0" animBg="1"/>
      <p:bldP spid="38"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 name="TextBox 105"/>
          <p:cNvSpPr txBox="1"/>
          <p:nvPr/>
        </p:nvSpPr>
        <p:spPr>
          <a:xfrm>
            <a:off x="7745137" y="1191987"/>
            <a:ext cx="748923" cy="369332"/>
          </a:xfrm>
          <a:prstGeom prst="rect">
            <a:avLst/>
          </a:prstGeom>
          <a:noFill/>
          <a:effectLst>
            <a:outerShdw blurRad="50800" dist="38100" dir="2700000" algn="tl" rotWithShape="0">
              <a:prstClr val="black"/>
            </a:outerShdw>
          </a:effectLst>
        </p:spPr>
        <p:txBody>
          <a:bodyPr wrap="none" rtlCol="0">
            <a:spAutoFit/>
          </a:bodyPr>
          <a:lstStyle/>
          <a:p>
            <a:r>
              <a:rPr lang="en-US" dirty="0" smtClean="0"/>
              <a:t>proxy</a:t>
            </a:r>
            <a:endParaRPr lang="nl-BE" dirty="0"/>
          </a:p>
        </p:txBody>
      </p:sp>
      <p:cxnSp>
        <p:nvCxnSpPr>
          <p:cNvPr id="41" name="Straight Connector 40"/>
          <p:cNvCxnSpPr/>
          <p:nvPr/>
        </p:nvCxnSpPr>
        <p:spPr>
          <a:xfrm flipH="1">
            <a:off x="7143585" y="2664687"/>
            <a:ext cx="1255968" cy="1253007"/>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99" name="Rectangle 98"/>
          <p:cNvSpPr/>
          <p:nvPr/>
        </p:nvSpPr>
        <p:spPr>
          <a:xfrm>
            <a:off x="1069575" y="2908423"/>
            <a:ext cx="2926080" cy="164592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pic>
        <p:nvPicPr>
          <p:cNvPr id="1027" name="Picture 3"/>
          <p:cNvPicPr>
            <a:picLocks noChangeAspect="1" noChangeArrowheads="1"/>
          </p:cNvPicPr>
          <p:nvPr/>
        </p:nvPicPr>
        <p:blipFill>
          <a:blip r:embed="rId3" cstate="print"/>
          <a:srcRect r="22016"/>
          <a:stretch>
            <a:fillRect/>
          </a:stretch>
        </p:blipFill>
        <p:spPr bwMode="auto">
          <a:xfrm>
            <a:off x="1393951" y="3393362"/>
            <a:ext cx="2591025" cy="774700"/>
          </a:xfrm>
          <a:prstGeom prst="rect">
            <a:avLst/>
          </a:prstGeom>
          <a:noFill/>
          <a:ln w="9525">
            <a:noFill/>
            <a:miter lim="800000"/>
            <a:headEnd/>
            <a:tailEnd/>
          </a:ln>
          <a:effectLst/>
        </p:spPr>
      </p:pic>
      <p:cxnSp>
        <p:nvCxnSpPr>
          <p:cNvPr id="15" name="Straight Connector 14"/>
          <p:cNvCxnSpPr>
            <a:stCxn id="50" idx="0"/>
          </p:cNvCxnSpPr>
          <p:nvPr/>
        </p:nvCxnSpPr>
        <p:spPr>
          <a:xfrm flipH="1" flipV="1">
            <a:off x="6380903" y="1551221"/>
            <a:ext cx="1833918" cy="2381335"/>
          </a:xfrm>
          <a:prstGeom prst="line">
            <a:avLst/>
          </a:prstGeom>
          <a:ln w="15875">
            <a:solidFill>
              <a:schemeClr val="tx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a:endCxn id="50" idx="0"/>
          </p:cNvCxnSpPr>
          <p:nvPr/>
        </p:nvCxnSpPr>
        <p:spPr>
          <a:xfrm>
            <a:off x="5976257" y="1551220"/>
            <a:ext cx="2238564" cy="2381336"/>
          </a:xfrm>
          <a:prstGeom prst="line">
            <a:avLst/>
          </a:prstGeom>
          <a:ln w="15875">
            <a:solidFill>
              <a:schemeClr val="tx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a:stCxn id="50" idx="0"/>
          </p:cNvCxnSpPr>
          <p:nvPr/>
        </p:nvCxnSpPr>
        <p:spPr>
          <a:xfrm flipH="1" flipV="1">
            <a:off x="7143585" y="1551220"/>
            <a:ext cx="1071236" cy="2381336"/>
          </a:xfrm>
          <a:prstGeom prst="line">
            <a:avLst/>
          </a:prstGeom>
          <a:ln w="15875">
            <a:solidFill>
              <a:schemeClr val="tx1">
                <a:lumMod val="50000"/>
              </a:schemeClr>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p:txBody>
          <a:bodyPr/>
          <a:lstStyle/>
          <a:p>
            <a:r>
              <a:rPr lang="en-US" smtClean="0"/>
              <a:t>Extended retinal hypothesis</a:t>
            </a:r>
            <a:endParaRPr lang="nl-BE"/>
          </a:p>
        </p:txBody>
      </p:sp>
      <p:sp>
        <p:nvSpPr>
          <p:cNvPr id="119" name="Content Placeholder 118"/>
          <p:cNvSpPr>
            <a:spLocks noGrp="1"/>
          </p:cNvSpPr>
          <p:nvPr>
            <p:ph idx="1"/>
          </p:nvPr>
        </p:nvSpPr>
        <p:spPr/>
        <p:txBody>
          <a:bodyPr>
            <a:normAutofit/>
          </a:bodyPr>
          <a:lstStyle/>
          <a:p>
            <a:pPr marL="514350" indent="-514350">
              <a:buFont typeface="+mj-lt"/>
              <a:buAutoNum type="arabicPeriod" startAt="3"/>
            </a:pPr>
            <a:r>
              <a:rPr lang="en-US" sz="2400" dirty="0" smtClean="0"/>
              <a:t>Simulation</a:t>
            </a:r>
          </a:p>
          <a:p>
            <a:pPr lvl="1"/>
            <a:r>
              <a:rPr lang="en-US" sz="2000" dirty="0" smtClean="0"/>
              <a:t>Perspective projection</a:t>
            </a:r>
            <a:br>
              <a:rPr lang="en-US" sz="2000" dirty="0" smtClean="0"/>
            </a:br>
            <a:r>
              <a:rPr lang="en-US" sz="2000" dirty="0" smtClean="0"/>
              <a:t>with novel viewpoint</a:t>
            </a:r>
          </a:p>
          <a:p>
            <a:pPr lvl="1"/>
            <a:r>
              <a:rPr lang="en-US" sz="2000" dirty="0" smtClean="0"/>
              <a:t>Keep track of vanishing points</a:t>
            </a:r>
            <a:endParaRPr lang="nl-BE" sz="2000" dirty="0"/>
          </a:p>
        </p:txBody>
      </p:sp>
      <p:sp>
        <p:nvSpPr>
          <p:cNvPr id="66" name="TextBox 65"/>
          <p:cNvSpPr txBox="1"/>
          <p:nvPr/>
        </p:nvSpPr>
        <p:spPr>
          <a:xfrm rot="18900000">
            <a:off x="7942407" y="2731670"/>
            <a:ext cx="1159292" cy="646331"/>
          </a:xfrm>
          <a:prstGeom prst="rect">
            <a:avLst/>
          </a:prstGeom>
          <a:noFill/>
          <a:effectLst>
            <a:outerShdw blurRad="50800" dist="38100" dir="2700000" algn="tl" rotWithShape="0">
              <a:prstClr val="black"/>
            </a:outerShdw>
          </a:effectLst>
        </p:spPr>
        <p:txBody>
          <a:bodyPr wrap="none" rtlCol="0">
            <a:spAutoFit/>
          </a:bodyPr>
          <a:lstStyle/>
          <a:p>
            <a:r>
              <a:rPr lang="en-US" dirty="0" smtClean="0">
                <a:solidFill>
                  <a:srgbClr val="FFFF00"/>
                </a:solidFill>
              </a:rPr>
              <a:t>vanishing</a:t>
            </a:r>
          </a:p>
          <a:p>
            <a:r>
              <a:rPr lang="en-US" dirty="0" smtClean="0">
                <a:solidFill>
                  <a:srgbClr val="FFFF00"/>
                </a:solidFill>
              </a:rPr>
              <a:t>point</a:t>
            </a:r>
            <a:endParaRPr lang="nl-BE" dirty="0">
              <a:solidFill>
                <a:srgbClr val="FFFF00"/>
              </a:solidFill>
            </a:endParaRPr>
          </a:p>
        </p:txBody>
      </p:sp>
      <p:cxnSp>
        <p:nvCxnSpPr>
          <p:cNvPr id="46" name="Straight Connector 45"/>
          <p:cNvCxnSpPr/>
          <p:nvPr/>
        </p:nvCxnSpPr>
        <p:spPr>
          <a:xfrm flipV="1">
            <a:off x="7143585" y="3369054"/>
            <a:ext cx="545276" cy="548640"/>
          </a:xfrm>
          <a:prstGeom prst="line">
            <a:avLst/>
          </a:prstGeom>
          <a:ln w="50800"/>
        </p:spPr>
        <p:style>
          <a:lnRef idx="1">
            <a:schemeClr val="accent1"/>
          </a:lnRef>
          <a:fillRef idx="0">
            <a:schemeClr val="accent1"/>
          </a:fillRef>
          <a:effectRef idx="0">
            <a:schemeClr val="accent1"/>
          </a:effectRef>
          <a:fontRef idx="minor">
            <a:schemeClr val="tx1"/>
          </a:fontRef>
        </p:style>
      </p:cxnSp>
      <p:grpSp>
        <p:nvGrpSpPr>
          <p:cNvPr id="38" name="Group 37"/>
          <p:cNvGrpSpPr/>
          <p:nvPr/>
        </p:nvGrpSpPr>
        <p:grpSpPr>
          <a:xfrm rot="-2700000">
            <a:off x="8097693" y="3896528"/>
            <a:ext cx="401740" cy="230385"/>
            <a:chOff x="6942716" y="4294574"/>
            <a:chExt cx="401740" cy="230385"/>
          </a:xfrm>
        </p:grpSpPr>
        <p:sp>
          <p:nvSpPr>
            <p:cNvPr id="49" name="Rectangle 48"/>
            <p:cNvSpPr/>
            <p:nvPr/>
          </p:nvSpPr>
          <p:spPr>
            <a:xfrm>
              <a:off x="6942716" y="4340293"/>
              <a:ext cx="401740" cy="184666"/>
            </a:xfrm>
            <a:prstGeom prst="rect">
              <a:avLst/>
            </a:prstGeom>
            <a:solidFill>
              <a:schemeClr val="tx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50" name="Rectangle 49"/>
            <p:cNvSpPr/>
            <p:nvPr/>
          </p:nvSpPr>
          <p:spPr>
            <a:xfrm>
              <a:off x="7053002" y="4294574"/>
              <a:ext cx="174694" cy="45719"/>
            </a:xfrm>
            <a:prstGeom prst="rect">
              <a:avLst/>
            </a:prstGeom>
            <a:solidFill>
              <a:schemeClr val="tx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grpSp>
      <p:sp>
        <p:nvSpPr>
          <p:cNvPr id="51" name="TextBox 50"/>
          <p:cNvSpPr txBox="1"/>
          <p:nvPr/>
        </p:nvSpPr>
        <p:spPr>
          <a:xfrm>
            <a:off x="6909669" y="4235211"/>
            <a:ext cx="1943161" cy="369332"/>
          </a:xfrm>
          <a:prstGeom prst="rect">
            <a:avLst/>
          </a:prstGeom>
          <a:noFill/>
          <a:effectLst>
            <a:outerShdw blurRad="50800" dist="38100" dir="2700000" algn="tl" rotWithShape="0">
              <a:prstClr val="black"/>
            </a:outerShdw>
          </a:effectLst>
        </p:spPr>
        <p:txBody>
          <a:bodyPr wrap="none" rtlCol="0">
            <a:spAutoFit/>
          </a:bodyPr>
          <a:lstStyle/>
          <a:p>
            <a:r>
              <a:rPr lang="en-US" dirty="0" smtClean="0"/>
              <a:t>simulation camera</a:t>
            </a:r>
            <a:endParaRPr lang="nl-BE" dirty="0"/>
          </a:p>
        </p:txBody>
      </p:sp>
      <p:sp>
        <p:nvSpPr>
          <p:cNvPr id="108" name="TextBox 107"/>
          <p:cNvSpPr txBox="1"/>
          <p:nvPr/>
        </p:nvSpPr>
        <p:spPr>
          <a:xfrm>
            <a:off x="2907405" y="3587073"/>
            <a:ext cx="1170833" cy="646331"/>
          </a:xfrm>
          <a:prstGeom prst="rect">
            <a:avLst/>
          </a:prstGeom>
          <a:noFill/>
        </p:spPr>
        <p:txBody>
          <a:bodyPr wrap="none" rtlCol="0">
            <a:spAutoFit/>
          </a:bodyPr>
          <a:lstStyle/>
          <a:p>
            <a:r>
              <a:rPr lang="en-US" smtClean="0">
                <a:solidFill>
                  <a:srgbClr val="FFFF00"/>
                </a:solidFill>
              </a:rPr>
              <a:t>vanishing</a:t>
            </a:r>
          </a:p>
          <a:p>
            <a:r>
              <a:rPr lang="en-US" smtClean="0">
                <a:solidFill>
                  <a:srgbClr val="FFFF00"/>
                </a:solidFill>
              </a:rPr>
              <a:t>point</a:t>
            </a:r>
            <a:endParaRPr lang="nl-BE">
              <a:solidFill>
                <a:srgbClr val="FFFF00"/>
              </a:solidFill>
            </a:endParaRPr>
          </a:p>
        </p:txBody>
      </p:sp>
      <p:cxnSp>
        <p:nvCxnSpPr>
          <p:cNvPr id="53" name="Straight Connector 52"/>
          <p:cNvCxnSpPr/>
          <p:nvPr/>
        </p:nvCxnSpPr>
        <p:spPr>
          <a:xfrm>
            <a:off x="6380903" y="1551220"/>
            <a:ext cx="2241397" cy="0"/>
          </a:xfrm>
          <a:prstGeom prst="line">
            <a:avLst/>
          </a:prstGeom>
          <a:ln w="50800" cap="sq">
            <a:solidFill>
              <a:schemeClr val="tx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2" name="Straight Connector 71"/>
          <p:cNvCxnSpPr/>
          <p:nvPr/>
        </p:nvCxnSpPr>
        <p:spPr>
          <a:xfrm flipV="1">
            <a:off x="7759473" y="2664687"/>
            <a:ext cx="640080" cy="640080"/>
          </a:xfrm>
          <a:prstGeom prst="line">
            <a:avLst/>
          </a:prstGeom>
          <a:ln w="50800">
            <a:solidFill>
              <a:schemeClr val="tx1">
                <a:lumMod val="50000"/>
              </a:schemeClr>
            </a:solidFill>
          </a:ln>
        </p:spPr>
        <p:style>
          <a:lnRef idx="1">
            <a:schemeClr val="accent1"/>
          </a:lnRef>
          <a:fillRef idx="0">
            <a:schemeClr val="accent1"/>
          </a:fillRef>
          <a:effectRef idx="0">
            <a:schemeClr val="accent1"/>
          </a:effectRef>
          <a:fontRef idx="minor">
            <a:schemeClr val="tx1"/>
          </a:fontRef>
        </p:style>
      </p:cxnSp>
      <p:sp>
        <p:nvSpPr>
          <p:cNvPr id="62" name="5-Point Star 61"/>
          <p:cNvSpPr/>
          <p:nvPr/>
        </p:nvSpPr>
        <p:spPr>
          <a:xfrm>
            <a:off x="7837780" y="3154355"/>
            <a:ext cx="100376" cy="95011"/>
          </a:xfrm>
          <a:prstGeom prst="star5">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cxnSp>
        <p:nvCxnSpPr>
          <p:cNvPr id="103" name="Straight Connector 102"/>
          <p:cNvCxnSpPr/>
          <p:nvPr/>
        </p:nvCxnSpPr>
        <p:spPr>
          <a:xfrm flipH="1">
            <a:off x="2365725" y="3786938"/>
            <a:ext cx="548640" cy="327024"/>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1" name="Straight Connector 100"/>
          <p:cNvCxnSpPr/>
          <p:nvPr/>
        </p:nvCxnSpPr>
        <p:spPr>
          <a:xfrm>
            <a:off x="2365725" y="3432744"/>
            <a:ext cx="548640" cy="349632"/>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flipH="1">
            <a:off x="5976258" y="1551220"/>
            <a:ext cx="404644" cy="0"/>
          </a:xfrm>
          <a:prstGeom prst="line">
            <a:avLst/>
          </a:prstGeom>
          <a:ln w="50800" cap="sq">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84" name="Straight Connector 83"/>
          <p:cNvCxnSpPr/>
          <p:nvPr/>
        </p:nvCxnSpPr>
        <p:spPr>
          <a:xfrm flipH="1">
            <a:off x="5603662" y="1551220"/>
            <a:ext cx="358575" cy="0"/>
          </a:xfrm>
          <a:prstGeom prst="line">
            <a:avLst/>
          </a:prstGeom>
          <a:ln w="50800" cap="sq"/>
        </p:spPr>
        <p:style>
          <a:lnRef idx="1">
            <a:schemeClr val="accent1"/>
          </a:lnRef>
          <a:fillRef idx="0">
            <a:schemeClr val="accent1"/>
          </a:fillRef>
          <a:effectRef idx="0">
            <a:schemeClr val="accent1"/>
          </a:effectRef>
          <a:fontRef idx="minor">
            <a:schemeClr val="tx1"/>
          </a:fontRef>
        </p:style>
      </p:cxnSp>
      <p:sp>
        <p:nvSpPr>
          <p:cNvPr id="45" name="5-Point Star 44"/>
          <p:cNvSpPr/>
          <p:nvPr/>
        </p:nvSpPr>
        <p:spPr>
          <a:xfrm>
            <a:off x="7089083" y="1497485"/>
            <a:ext cx="100376" cy="95011"/>
          </a:xfrm>
          <a:prstGeom prst="star5">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92" name="5-Point Star 91"/>
          <p:cNvSpPr/>
          <p:nvPr/>
        </p:nvSpPr>
        <p:spPr>
          <a:xfrm>
            <a:off x="2864177" y="3725548"/>
            <a:ext cx="100376" cy="95011"/>
          </a:xfrm>
          <a:prstGeom prst="star5">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cxnSp>
        <p:nvCxnSpPr>
          <p:cNvPr id="19" name="Straight Connector 18"/>
          <p:cNvCxnSpPr/>
          <p:nvPr/>
        </p:nvCxnSpPr>
        <p:spPr>
          <a:xfrm flipH="1">
            <a:off x="7675934" y="3302979"/>
            <a:ext cx="82296" cy="85620"/>
          </a:xfrm>
          <a:prstGeom prst="line">
            <a:avLst/>
          </a:prstGeom>
          <a:ln w="508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p:nvCxnSpPr>
        <p:spPr>
          <a:xfrm flipH="1">
            <a:off x="0" y="3432744"/>
            <a:ext cx="2365726" cy="28168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p:nvCxnSpPr>
        <p:spPr>
          <a:xfrm flipH="1" flipV="1">
            <a:off x="0" y="3801732"/>
            <a:ext cx="2365725" cy="312231"/>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39" name="Down Arrow 38"/>
          <p:cNvSpPr/>
          <p:nvPr/>
        </p:nvSpPr>
        <p:spPr>
          <a:xfrm rot="-2700000">
            <a:off x="8244483" y="1712840"/>
            <a:ext cx="527030" cy="606029"/>
          </a:xfrm>
          <a:prstGeom prst="downArrow">
            <a:avLst/>
          </a:prstGeom>
          <a:solidFill>
            <a:srgbClr val="00FF0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3" name="Slide Number Placeholder 2"/>
          <p:cNvSpPr>
            <a:spLocks noGrp="1"/>
          </p:cNvSpPr>
          <p:nvPr>
            <p:ph type="sldNum" sz="quarter" idx="4"/>
          </p:nvPr>
        </p:nvSpPr>
        <p:spPr/>
        <p:txBody>
          <a:bodyPr/>
          <a:lstStyle/>
          <a:p>
            <a:fld id="{0FB56013-B943-42BA-886F-6F9D4EB85E9D}" type="slidenum">
              <a:rPr lang="en-US" smtClean="0"/>
              <a:pPr/>
              <a:t>15</a:t>
            </a:fld>
            <a:endParaRPr lang="en-US" dirty="0"/>
          </a:p>
        </p:txBody>
      </p:sp>
      <p:sp>
        <p:nvSpPr>
          <p:cNvPr id="32" name="TextBox 31"/>
          <p:cNvSpPr txBox="1"/>
          <p:nvPr/>
        </p:nvSpPr>
        <p:spPr>
          <a:xfrm>
            <a:off x="1230816" y="4525884"/>
            <a:ext cx="2603598" cy="369332"/>
          </a:xfrm>
          <a:prstGeom prst="rect">
            <a:avLst/>
          </a:prstGeom>
          <a:noFill/>
        </p:spPr>
        <p:txBody>
          <a:bodyPr wrap="none" rtlCol="0">
            <a:spAutoFit/>
          </a:bodyPr>
          <a:lstStyle/>
          <a:p>
            <a:r>
              <a:rPr lang="en-GB" dirty="0" smtClean="0">
                <a:effectLst>
                  <a:outerShdw blurRad="50800" dist="38100" dir="2700000" algn="tl" rotWithShape="0">
                    <a:srgbClr val="000000"/>
                  </a:outerShdw>
                </a:effectLst>
              </a:rPr>
              <a:t>simulation camera image</a:t>
            </a:r>
          </a:p>
        </p:txBody>
      </p:sp>
    </p:spTree>
    <p:extLst>
      <p:ext uri="{BB962C8B-B14F-4D97-AF65-F5344CB8AC3E}">
        <p14:creationId xmlns:p14="http://schemas.microsoft.com/office/powerpoint/2010/main" val="3984892708"/>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fade">
                                      <p:cBhvr>
                                        <p:cTn id="7" dur="500"/>
                                        <p:tgtEl>
                                          <p:spTgt spid="4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99"/>
                                        </p:tgtEl>
                                        <p:attrNameLst>
                                          <p:attrName>style.visibility</p:attrName>
                                        </p:attrNameLst>
                                      </p:cBhvr>
                                      <p:to>
                                        <p:strVal val="visible"/>
                                      </p:to>
                                    </p:set>
                                    <p:animEffect transition="in" filter="fade">
                                      <p:cBhvr>
                                        <p:cTn id="10" dur="500"/>
                                        <p:tgtEl>
                                          <p:spTgt spid="99"/>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2"/>
                                        </p:tgtEl>
                                        <p:attrNameLst>
                                          <p:attrName>style.visibility</p:attrName>
                                        </p:attrNameLst>
                                      </p:cBhvr>
                                      <p:to>
                                        <p:strVal val="visible"/>
                                      </p:to>
                                    </p:set>
                                    <p:animEffect transition="in" filter="fade">
                                      <p:cBhvr>
                                        <p:cTn id="13" dur="500"/>
                                        <p:tgtEl>
                                          <p:spTgt spid="32"/>
                                        </p:tgtEl>
                                      </p:cBhvr>
                                    </p:animEffect>
                                  </p:childTnLst>
                                </p:cTn>
                              </p:par>
                            </p:childTnLst>
                          </p:cTn>
                        </p:par>
                        <p:par>
                          <p:cTn id="14" fill="hold">
                            <p:stCondLst>
                              <p:cond delay="500"/>
                            </p:stCondLst>
                            <p:childTnLst>
                              <p:par>
                                <p:cTn id="15" presetID="10" presetClass="entr" presetSubtype="0" fill="hold" grpId="0" nodeType="afterEffect">
                                  <p:stCondLst>
                                    <p:cond delay="0"/>
                                  </p:stCondLst>
                                  <p:childTnLst>
                                    <p:set>
                                      <p:cBhvr>
                                        <p:cTn id="16" dur="1" fill="hold">
                                          <p:stCondLst>
                                            <p:cond delay="0"/>
                                          </p:stCondLst>
                                        </p:cTn>
                                        <p:tgtEl>
                                          <p:spTgt spid="39"/>
                                        </p:tgtEl>
                                        <p:attrNameLst>
                                          <p:attrName>style.visibility</p:attrName>
                                        </p:attrNameLst>
                                      </p:cBhvr>
                                      <p:to>
                                        <p:strVal val="visible"/>
                                      </p:to>
                                    </p:set>
                                    <p:animEffect transition="in" filter="fade">
                                      <p:cBhvr>
                                        <p:cTn id="17" dur="500"/>
                                        <p:tgtEl>
                                          <p:spTgt spid="39"/>
                                        </p:tgtEl>
                                      </p:cBhvr>
                                    </p:animEffect>
                                  </p:childTnLst>
                                </p:cTn>
                              </p:par>
                            </p:childTnLst>
                          </p:cTn>
                        </p:par>
                        <p:par>
                          <p:cTn id="18" fill="hold">
                            <p:stCondLst>
                              <p:cond delay="1000"/>
                            </p:stCondLst>
                            <p:childTnLst>
                              <p:par>
                                <p:cTn id="19" presetID="10" presetClass="entr" presetSubtype="0" fill="hold" nodeType="after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500"/>
                                        <p:tgtEl>
                                          <p:spTgt spid="13"/>
                                        </p:tgtEl>
                                      </p:cBhvr>
                                    </p:animEffect>
                                  </p:childTnLst>
                                </p:cTn>
                              </p:par>
                              <p:par>
                                <p:cTn id="22" presetID="10" presetClass="entr" presetSubtype="0" fill="hold" nodeType="with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fade">
                                      <p:cBhvr>
                                        <p:cTn id="24" dur="500"/>
                                        <p:tgtEl>
                                          <p:spTgt spid="15"/>
                                        </p:tgtEl>
                                      </p:cBhvr>
                                    </p:animEffect>
                                  </p:childTnLst>
                                </p:cTn>
                              </p:par>
                              <p:par>
                                <p:cTn id="25" presetID="10" presetClass="entr" presetSubtype="0" fill="hold" nodeType="withEffect">
                                  <p:stCondLst>
                                    <p:cond delay="0"/>
                                  </p:stCondLst>
                                  <p:childTnLst>
                                    <p:set>
                                      <p:cBhvr>
                                        <p:cTn id="26" dur="1" fill="hold">
                                          <p:stCondLst>
                                            <p:cond delay="0"/>
                                          </p:stCondLst>
                                        </p:cTn>
                                        <p:tgtEl>
                                          <p:spTgt spid="46"/>
                                        </p:tgtEl>
                                        <p:attrNameLst>
                                          <p:attrName>style.visibility</p:attrName>
                                        </p:attrNameLst>
                                      </p:cBhvr>
                                      <p:to>
                                        <p:strVal val="visible"/>
                                      </p:to>
                                    </p:set>
                                    <p:animEffect transition="in" filter="fade">
                                      <p:cBhvr>
                                        <p:cTn id="27" dur="500"/>
                                        <p:tgtEl>
                                          <p:spTgt spid="46"/>
                                        </p:tgtEl>
                                      </p:cBhvr>
                                    </p:animEffect>
                                  </p:childTnLst>
                                </p:cTn>
                              </p:par>
                              <p:par>
                                <p:cTn id="28" presetID="10" presetClass="entr" presetSubtype="0" fill="hold" nodeType="withEffect">
                                  <p:stCondLst>
                                    <p:cond delay="0"/>
                                  </p:stCondLst>
                                  <p:childTnLst>
                                    <p:set>
                                      <p:cBhvr>
                                        <p:cTn id="29" dur="1" fill="hold">
                                          <p:stCondLst>
                                            <p:cond delay="0"/>
                                          </p:stCondLst>
                                        </p:cTn>
                                        <p:tgtEl>
                                          <p:spTgt spid="19"/>
                                        </p:tgtEl>
                                        <p:attrNameLst>
                                          <p:attrName>style.visibility</p:attrName>
                                        </p:attrNameLst>
                                      </p:cBhvr>
                                      <p:to>
                                        <p:strVal val="visible"/>
                                      </p:to>
                                    </p:set>
                                    <p:animEffect transition="in" filter="fade">
                                      <p:cBhvr>
                                        <p:cTn id="30" dur="500"/>
                                        <p:tgtEl>
                                          <p:spTgt spid="19"/>
                                        </p:tgtEl>
                                      </p:cBhvr>
                                    </p:animEffect>
                                  </p:childTnLst>
                                </p:cTn>
                              </p:par>
                              <p:par>
                                <p:cTn id="31" presetID="10" presetClass="entr" presetSubtype="0" fill="hold" nodeType="withEffect">
                                  <p:stCondLst>
                                    <p:cond delay="0"/>
                                  </p:stCondLst>
                                  <p:childTnLst>
                                    <p:set>
                                      <p:cBhvr>
                                        <p:cTn id="32" dur="1" fill="hold">
                                          <p:stCondLst>
                                            <p:cond delay="0"/>
                                          </p:stCondLst>
                                        </p:cTn>
                                        <p:tgtEl>
                                          <p:spTgt spid="72"/>
                                        </p:tgtEl>
                                        <p:attrNameLst>
                                          <p:attrName>style.visibility</p:attrName>
                                        </p:attrNameLst>
                                      </p:cBhvr>
                                      <p:to>
                                        <p:strVal val="visible"/>
                                      </p:to>
                                    </p:set>
                                    <p:animEffect transition="in" filter="fade">
                                      <p:cBhvr>
                                        <p:cTn id="33" dur="500"/>
                                        <p:tgtEl>
                                          <p:spTgt spid="72"/>
                                        </p:tgtEl>
                                      </p:cBhvr>
                                    </p:animEffect>
                                  </p:childTnLst>
                                </p:cTn>
                              </p:par>
                              <p:par>
                                <p:cTn id="34" presetID="10" presetClass="entr" presetSubtype="0" fill="hold" nodeType="withEffect">
                                  <p:stCondLst>
                                    <p:cond delay="0"/>
                                  </p:stCondLst>
                                  <p:childTnLst>
                                    <p:set>
                                      <p:cBhvr>
                                        <p:cTn id="35" dur="1" fill="hold">
                                          <p:stCondLst>
                                            <p:cond delay="0"/>
                                          </p:stCondLst>
                                        </p:cTn>
                                        <p:tgtEl>
                                          <p:spTgt spid="1027"/>
                                        </p:tgtEl>
                                        <p:attrNameLst>
                                          <p:attrName>style.visibility</p:attrName>
                                        </p:attrNameLst>
                                      </p:cBhvr>
                                      <p:to>
                                        <p:strVal val="visible"/>
                                      </p:to>
                                    </p:set>
                                    <p:animEffect transition="in" filter="fade">
                                      <p:cBhvr>
                                        <p:cTn id="36" dur="500"/>
                                        <p:tgtEl>
                                          <p:spTgt spid="1027"/>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nodeType="clickEffect">
                                  <p:stCondLst>
                                    <p:cond delay="0"/>
                                  </p:stCondLst>
                                  <p:childTnLst>
                                    <p:set>
                                      <p:cBhvr>
                                        <p:cTn id="40" dur="1" fill="hold">
                                          <p:stCondLst>
                                            <p:cond delay="0"/>
                                          </p:stCondLst>
                                        </p:cTn>
                                        <p:tgtEl>
                                          <p:spTgt spid="37"/>
                                        </p:tgtEl>
                                        <p:attrNameLst>
                                          <p:attrName>style.visibility</p:attrName>
                                        </p:attrNameLst>
                                      </p:cBhvr>
                                      <p:to>
                                        <p:strVal val="visible"/>
                                      </p:to>
                                    </p:set>
                                    <p:animEffect transition="in" filter="fade">
                                      <p:cBhvr>
                                        <p:cTn id="41" dur="500"/>
                                        <p:tgtEl>
                                          <p:spTgt spid="37"/>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62"/>
                                        </p:tgtEl>
                                        <p:attrNameLst>
                                          <p:attrName>style.visibility</p:attrName>
                                        </p:attrNameLst>
                                      </p:cBhvr>
                                      <p:to>
                                        <p:strVal val="visible"/>
                                      </p:to>
                                    </p:set>
                                    <p:animEffect transition="in" filter="fade">
                                      <p:cBhvr>
                                        <p:cTn id="44" dur="500"/>
                                        <p:tgtEl>
                                          <p:spTgt spid="62"/>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66"/>
                                        </p:tgtEl>
                                        <p:attrNameLst>
                                          <p:attrName>style.visibility</p:attrName>
                                        </p:attrNameLst>
                                      </p:cBhvr>
                                      <p:to>
                                        <p:strVal val="visible"/>
                                      </p:to>
                                    </p:set>
                                    <p:animEffect transition="in" filter="fade">
                                      <p:cBhvr>
                                        <p:cTn id="47" dur="500"/>
                                        <p:tgtEl>
                                          <p:spTgt spid="66"/>
                                        </p:tgtEl>
                                      </p:cBhvr>
                                    </p:animEffect>
                                  </p:childTnLst>
                                </p:cTn>
                              </p:par>
                              <p:par>
                                <p:cTn id="48" presetID="10" presetClass="entr" presetSubtype="0" fill="hold" nodeType="withEffect">
                                  <p:stCondLst>
                                    <p:cond delay="0"/>
                                  </p:stCondLst>
                                  <p:childTnLst>
                                    <p:set>
                                      <p:cBhvr>
                                        <p:cTn id="49" dur="1" fill="hold">
                                          <p:stCondLst>
                                            <p:cond delay="0"/>
                                          </p:stCondLst>
                                        </p:cTn>
                                        <p:tgtEl>
                                          <p:spTgt spid="54"/>
                                        </p:tgtEl>
                                        <p:attrNameLst>
                                          <p:attrName>style.visibility</p:attrName>
                                        </p:attrNameLst>
                                      </p:cBhvr>
                                      <p:to>
                                        <p:strVal val="visible"/>
                                      </p:to>
                                    </p:set>
                                    <p:animEffect transition="in" filter="fade">
                                      <p:cBhvr>
                                        <p:cTn id="50" dur="500"/>
                                        <p:tgtEl>
                                          <p:spTgt spid="54"/>
                                        </p:tgtEl>
                                      </p:cBhvr>
                                    </p:animEffect>
                                  </p:childTnLst>
                                </p:cTn>
                              </p:par>
                              <p:par>
                                <p:cTn id="51" presetID="10" presetClass="entr" presetSubtype="0" fill="hold" nodeType="withEffect">
                                  <p:stCondLst>
                                    <p:cond delay="0"/>
                                  </p:stCondLst>
                                  <p:childTnLst>
                                    <p:set>
                                      <p:cBhvr>
                                        <p:cTn id="52" dur="1" fill="hold">
                                          <p:stCondLst>
                                            <p:cond delay="0"/>
                                          </p:stCondLst>
                                        </p:cTn>
                                        <p:tgtEl>
                                          <p:spTgt spid="47"/>
                                        </p:tgtEl>
                                        <p:attrNameLst>
                                          <p:attrName>style.visibility</p:attrName>
                                        </p:attrNameLst>
                                      </p:cBhvr>
                                      <p:to>
                                        <p:strVal val="visible"/>
                                      </p:to>
                                    </p:set>
                                    <p:animEffect transition="in" filter="fade">
                                      <p:cBhvr>
                                        <p:cTn id="53" dur="500"/>
                                        <p:tgtEl>
                                          <p:spTgt spid="47"/>
                                        </p:tgtEl>
                                      </p:cBhvr>
                                    </p:animEffect>
                                  </p:childTnLst>
                                </p:cTn>
                              </p:par>
                              <p:par>
                                <p:cTn id="54" presetID="10" presetClass="entr" presetSubtype="0" fill="hold" nodeType="withEffect">
                                  <p:stCondLst>
                                    <p:cond delay="0"/>
                                  </p:stCondLst>
                                  <p:childTnLst>
                                    <p:set>
                                      <p:cBhvr>
                                        <p:cTn id="55" dur="1" fill="hold">
                                          <p:stCondLst>
                                            <p:cond delay="0"/>
                                          </p:stCondLst>
                                        </p:cTn>
                                        <p:tgtEl>
                                          <p:spTgt spid="101"/>
                                        </p:tgtEl>
                                        <p:attrNameLst>
                                          <p:attrName>style.visibility</p:attrName>
                                        </p:attrNameLst>
                                      </p:cBhvr>
                                      <p:to>
                                        <p:strVal val="visible"/>
                                      </p:to>
                                    </p:set>
                                    <p:animEffect transition="in" filter="fade">
                                      <p:cBhvr>
                                        <p:cTn id="56" dur="500"/>
                                        <p:tgtEl>
                                          <p:spTgt spid="101"/>
                                        </p:tgtEl>
                                      </p:cBhvr>
                                    </p:animEffect>
                                  </p:childTnLst>
                                </p:cTn>
                              </p:par>
                              <p:par>
                                <p:cTn id="57" presetID="10" presetClass="entr" presetSubtype="0" fill="hold" nodeType="withEffect">
                                  <p:stCondLst>
                                    <p:cond delay="0"/>
                                  </p:stCondLst>
                                  <p:childTnLst>
                                    <p:set>
                                      <p:cBhvr>
                                        <p:cTn id="58" dur="1" fill="hold">
                                          <p:stCondLst>
                                            <p:cond delay="0"/>
                                          </p:stCondLst>
                                        </p:cTn>
                                        <p:tgtEl>
                                          <p:spTgt spid="103"/>
                                        </p:tgtEl>
                                        <p:attrNameLst>
                                          <p:attrName>style.visibility</p:attrName>
                                        </p:attrNameLst>
                                      </p:cBhvr>
                                      <p:to>
                                        <p:strVal val="visible"/>
                                      </p:to>
                                    </p:set>
                                    <p:animEffect transition="in" filter="fade">
                                      <p:cBhvr>
                                        <p:cTn id="59" dur="500"/>
                                        <p:tgtEl>
                                          <p:spTgt spid="103"/>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92"/>
                                        </p:tgtEl>
                                        <p:attrNameLst>
                                          <p:attrName>style.visibility</p:attrName>
                                        </p:attrNameLst>
                                      </p:cBhvr>
                                      <p:to>
                                        <p:strVal val="visible"/>
                                      </p:to>
                                    </p:set>
                                    <p:animEffect transition="in" filter="fade">
                                      <p:cBhvr>
                                        <p:cTn id="62" dur="500"/>
                                        <p:tgtEl>
                                          <p:spTgt spid="92"/>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108"/>
                                        </p:tgtEl>
                                        <p:attrNameLst>
                                          <p:attrName>style.visibility</p:attrName>
                                        </p:attrNameLst>
                                      </p:cBhvr>
                                      <p:to>
                                        <p:strVal val="visible"/>
                                      </p:to>
                                    </p:set>
                                    <p:animEffect transition="in" filter="fade">
                                      <p:cBhvr>
                                        <p:cTn id="65" dur="500"/>
                                        <p:tgtEl>
                                          <p:spTgt spid="1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9" grpId="0" animBg="1"/>
      <p:bldP spid="66" grpId="0"/>
      <p:bldP spid="108" grpId="0"/>
      <p:bldP spid="62" grpId="0" animBg="1"/>
      <p:bldP spid="92" grpId="0" animBg="1"/>
      <p:bldP spid="39" grpId="0" animBg="1"/>
      <p:bldP spid="3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 name="TextBox 105"/>
          <p:cNvSpPr txBox="1"/>
          <p:nvPr/>
        </p:nvSpPr>
        <p:spPr>
          <a:xfrm>
            <a:off x="7745137" y="1191987"/>
            <a:ext cx="902811" cy="369332"/>
          </a:xfrm>
          <a:prstGeom prst="rect">
            <a:avLst/>
          </a:prstGeom>
          <a:noFill/>
          <a:effectLst>
            <a:outerShdw blurRad="50800" dist="38100" dir="2700000" algn="tl" rotWithShape="0">
              <a:prstClr val="black"/>
            </a:outerShdw>
          </a:effectLst>
        </p:spPr>
        <p:txBody>
          <a:bodyPr wrap="none" rtlCol="0">
            <a:spAutoFit/>
          </a:bodyPr>
          <a:lstStyle/>
          <a:p>
            <a:r>
              <a:rPr lang="en-US" dirty="0" smtClean="0"/>
              <a:t>display</a:t>
            </a:r>
            <a:endParaRPr lang="nl-BE" dirty="0"/>
          </a:p>
        </p:txBody>
      </p:sp>
      <p:sp>
        <p:nvSpPr>
          <p:cNvPr id="61" name="Pie 60"/>
          <p:cNvSpPr/>
          <p:nvPr/>
        </p:nvSpPr>
        <p:spPr>
          <a:xfrm>
            <a:off x="5772151" y="2742362"/>
            <a:ext cx="2743200" cy="2743200"/>
          </a:xfrm>
          <a:prstGeom prst="pie">
            <a:avLst>
              <a:gd name="adj1" fmla="val 13472553"/>
              <a:gd name="adj2" fmla="val 16670734"/>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solidFill>
                <a:schemeClr val="tx1"/>
              </a:solidFill>
            </a:endParaRPr>
          </a:p>
        </p:txBody>
      </p:sp>
      <p:cxnSp>
        <p:nvCxnSpPr>
          <p:cNvPr id="57" name="Straight Connector 56"/>
          <p:cNvCxnSpPr/>
          <p:nvPr/>
        </p:nvCxnSpPr>
        <p:spPr>
          <a:xfrm flipH="1" flipV="1">
            <a:off x="5012871" y="2024743"/>
            <a:ext cx="2130880" cy="2089219"/>
          </a:xfrm>
          <a:prstGeom prst="line">
            <a:avLst/>
          </a:prstGeom>
          <a:ln w="15875">
            <a:gradFill>
              <a:gsLst>
                <a:gs pos="0">
                  <a:schemeClr val="tx1"/>
                </a:gs>
                <a:gs pos="100000">
                  <a:schemeClr val="bg1">
                    <a:alpha val="0"/>
                  </a:schemeClr>
                </a:gs>
              </a:gsLst>
              <a:lin ang="5400000" scaled="0"/>
            </a:gra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52" name="Straight Connector 51"/>
          <p:cNvCxnSpPr>
            <a:endCxn id="45" idx="0"/>
          </p:cNvCxnSpPr>
          <p:nvPr/>
        </p:nvCxnSpPr>
        <p:spPr>
          <a:xfrm flipV="1">
            <a:off x="7143750" y="1497485"/>
            <a:ext cx="362901" cy="2616477"/>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99" name="Rectangle 98"/>
          <p:cNvSpPr/>
          <p:nvPr/>
        </p:nvSpPr>
        <p:spPr>
          <a:xfrm>
            <a:off x="1069575" y="2908423"/>
            <a:ext cx="2926080" cy="164592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pic>
        <p:nvPicPr>
          <p:cNvPr id="1027" name="Picture 3"/>
          <p:cNvPicPr>
            <a:picLocks noChangeAspect="1" noChangeArrowheads="1"/>
          </p:cNvPicPr>
          <p:nvPr/>
        </p:nvPicPr>
        <p:blipFill>
          <a:blip r:embed="rId3" cstate="print"/>
          <a:srcRect r="22016"/>
          <a:stretch>
            <a:fillRect/>
          </a:stretch>
        </p:blipFill>
        <p:spPr bwMode="auto">
          <a:xfrm>
            <a:off x="1393951" y="3393362"/>
            <a:ext cx="2591025" cy="774700"/>
          </a:xfrm>
          <a:prstGeom prst="rect">
            <a:avLst/>
          </a:prstGeom>
          <a:noFill/>
          <a:ln w="9525">
            <a:noFill/>
            <a:miter lim="800000"/>
            <a:headEnd/>
            <a:tailEnd/>
          </a:ln>
          <a:effectLst/>
        </p:spPr>
      </p:pic>
      <p:sp>
        <p:nvSpPr>
          <p:cNvPr id="2" name="Title 1"/>
          <p:cNvSpPr>
            <a:spLocks noGrp="1"/>
          </p:cNvSpPr>
          <p:nvPr>
            <p:ph type="title"/>
          </p:nvPr>
        </p:nvSpPr>
        <p:spPr/>
        <p:txBody>
          <a:bodyPr/>
          <a:lstStyle/>
          <a:p>
            <a:r>
              <a:rPr lang="en-US" smtClean="0"/>
              <a:t>Extended retinal hypothesis</a:t>
            </a:r>
            <a:endParaRPr lang="nl-BE"/>
          </a:p>
        </p:txBody>
      </p:sp>
      <p:sp>
        <p:nvSpPr>
          <p:cNvPr id="119" name="Content Placeholder 118"/>
          <p:cNvSpPr>
            <a:spLocks noGrp="1"/>
          </p:cNvSpPr>
          <p:nvPr>
            <p:ph idx="1"/>
          </p:nvPr>
        </p:nvSpPr>
        <p:spPr/>
        <p:txBody>
          <a:bodyPr>
            <a:normAutofit/>
          </a:bodyPr>
          <a:lstStyle/>
          <a:p>
            <a:pPr marL="514350" indent="-514350">
              <a:buFont typeface="+mj-lt"/>
              <a:buAutoNum type="arabicPeriod" startAt="4"/>
            </a:pPr>
            <a:r>
              <a:rPr lang="en-US" sz="2400" dirty="0" smtClean="0"/>
              <a:t>Display &amp; Viewing</a:t>
            </a:r>
          </a:p>
          <a:p>
            <a:pPr lvl="1"/>
            <a:r>
              <a:rPr lang="en-US" sz="2000" dirty="0" smtClean="0"/>
              <a:t>Where are the vanishing points?</a:t>
            </a:r>
            <a:endParaRPr lang="nl-BE" sz="2000" dirty="0"/>
          </a:p>
        </p:txBody>
      </p:sp>
      <p:sp>
        <p:nvSpPr>
          <p:cNvPr id="108" name="TextBox 107"/>
          <p:cNvSpPr txBox="1"/>
          <p:nvPr/>
        </p:nvSpPr>
        <p:spPr>
          <a:xfrm>
            <a:off x="2907405" y="3587073"/>
            <a:ext cx="1170833" cy="646331"/>
          </a:xfrm>
          <a:prstGeom prst="rect">
            <a:avLst/>
          </a:prstGeom>
          <a:noFill/>
        </p:spPr>
        <p:txBody>
          <a:bodyPr wrap="none" rtlCol="0">
            <a:spAutoFit/>
          </a:bodyPr>
          <a:lstStyle/>
          <a:p>
            <a:r>
              <a:rPr lang="en-US" smtClean="0">
                <a:solidFill>
                  <a:srgbClr val="FFFF00"/>
                </a:solidFill>
              </a:rPr>
              <a:t>vanishing</a:t>
            </a:r>
          </a:p>
          <a:p>
            <a:r>
              <a:rPr lang="en-US" smtClean="0">
                <a:solidFill>
                  <a:srgbClr val="FFFF00"/>
                </a:solidFill>
              </a:rPr>
              <a:t>point</a:t>
            </a:r>
            <a:endParaRPr lang="nl-BE">
              <a:solidFill>
                <a:srgbClr val="FFFF00"/>
              </a:solidFill>
            </a:endParaRPr>
          </a:p>
        </p:txBody>
      </p:sp>
      <p:cxnSp>
        <p:nvCxnSpPr>
          <p:cNvPr id="53" name="Straight Connector 52"/>
          <p:cNvCxnSpPr/>
          <p:nvPr/>
        </p:nvCxnSpPr>
        <p:spPr>
          <a:xfrm>
            <a:off x="6870742" y="1551220"/>
            <a:ext cx="1751558" cy="0"/>
          </a:xfrm>
          <a:prstGeom prst="line">
            <a:avLst/>
          </a:prstGeom>
          <a:ln w="50800" cap="sq">
            <a:solidFill>
              <a:schemeClr val="tx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03" name="Straight Connector 102"/>
          <p:cNvCxnSpPr/>
          <p:nvPr/>
        </p:nvCxnSpPr>
        <p:spPr>
          <a:xfrm flipH="1">
            <a:off x="2365725" y="3786938"/>
            <a:ext cx="548640" cy="327024"/>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1" name="Straight Connector 100"/>
          <p:cNvCxnSpPr/>
          <p:nvPr/>
        </p:nvCxnSpPr>
        <p:spPr>
          <a:xfrm>
            <a:off x="2365725" y="3432744"/>
            <a:ext cx="548640" cy="349632"/>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flipH="1">
            <a:off x="6466098" y="1551220"/>
            <a:ext cx="404644" cy="0"/>
          </a:xfrm>
          <a:prstGeom prst="line">
            <a:avLst/>
          </a:prstGeom>
          <a:ln w="50800" cap="sq">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84" name="Straight Connector 83"/>
          <p:cNvCxnSpPr/>
          <p:nvPr/>
        </p:nvCxnSpPr>
        <p:spPr>
          <a:xfrm flipH="1">
            <a:off x="5603663" y="1551220"/>
            <a:ext cx="862435" cy="0"/>
          </a:xfrm>
          <a:prstGeom prst="line">
            <a:avLst/>
          </a:prstGeom>
          <a:ln w="50800" cap="sq"/>
        </p:spPr>
        <p:style>
          <a:lnRef idx="1">
            <a:schemeClr val="accent1"/>
          </a:lnRef>
          <a:fillRef idx="0">
            <a:schemeClr val="accent1"/>
          </a:fillRef>
          <a:effectRef idx="0">
            <a:schemeClr val="accent1"/>
          </a:effectRef>
          <a:fontRef idx="minor">
            <a:schemeClr val="tx1"/>
          </a:fontRef>
        </p:style>
      </p:cxnSp>
      <p:sp>
        <p:nvSpPr>
          <p:cNvPr id="45" name="5-Point Star 44"/>
          <p:cNvSpPr/>
          <p:nvPr/>
        </p:nvSpPr>
        <p:spPr>
          <a:xfrm>
            <a:off x="7456463" y="1497485"/>
            <a:ext cx="100376" cy="95011"/>
          </a:xfrm>
          <a:prstGeom prst="star5">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92" name="5-Point Star 91"/>
          <p:cNvSpPr/>
          <p:nvPr/>
        </p:nvSpPr>
        <p:spPr>
          <a:xfrm>
            <a:off x="2864177" y="3725548"/>
            <a:ext cx="100376" cy="95011"/>
          </a:xfrm>
          <a:prstGeom prst="star5">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63" name="TextBox 62"/>
          <p:cNvSpPr txBox="1"/>
          <p:nvPr/>
        </p:nvSpPr>
        <p:spPr>
          <a:xfrm>
            <a:off x="6398323" y="2323648"/>
            <a:ext cx="410690" cy="584775"/>
          </a:xfrm>
          <a:prstGeom prst="rect">
            <a:avLst/>
          </a:prstGeom>
          <a:noFill/>
          <a:effectLst>
            <a:outerShdw blurRad="50800" dist="38100" dir="2700000" algn="tl" rotWithShape="0">
              <a:prstClr val="black"/>
            </a:outerShdw>
          </a:effectLst>
        </p:spPr>
        <p:txBody>
          <a:bodyPr wrap="none" rtlCol="0">
            <a:spAutoFit/>
          </a:bodyPr>
          <a:lstStyle/>
          <a:p>
            <a:r>
              <a:rPr lang="el-GR" sz="3200" i="1" smtClean="0">
                <a:latin typeface="Constantia" pitchFamily="18" charset="0"/>
              </a:rPr>
              <a:t>α</a:t>
            </a:r>
            <a:endParaRPr lang="nl-BE" sz="3200" i="1">
              <a:latin typeface="Constantia" pitchFamily="18" charset="0"/>
            </a:endParaRPr>
          </a:p>
        </p:txBody>
      </p:sp>
      <p:sp>
        <p:nvSpPr>
          <p:cNvPr id="3" name="Slide Number Placeholder 2"/>
          <p:cNvSpPr>
            <a:spLocks noGrp="1"/>
          </p:cNvSpPr>
          <p:nvPr>
            <p:ph type="sldNum" sz="quarter" idx="4"/>
          </p:nvPr>
        </p:nvSpPr>
        <p:spPr/>
        <p:txBody>
          <a:bodyPr/>
          <a:lstStyle/>
          <a:p>
            <a:fld id="{0FB56013-B943-42BA-886F-6F9D4EB85E9D}" type="slidenum">
              <a:rPr lang="en-US" smtClean="0"/>
              <a:pPr/>
              <a:t>16</a:t>
            </a:fld>
            <a:endParaRPr lang="en-US" dirty="0"/>
          </a:p>
        </p:txBody>
      </p:sp>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rot="5400000">
            <a:off x="6844930" y="4038765"/>
            <a:ext cx="597641" cy="576967"/>
          </a:xfrm>
          <a:prstGeom prst="rect">
            <a:avLst/>
          </a:prstGeom>
          <a:noFill/>
          <a:effectLst>
            <a:glow rad="76200">
              <a:schemeClr val="tx1">
                <a:alpha val="50000"/>
              </a:schemeClr>
            </a:glow>
          </a:effectLst>
          <a:extLst>
            <a:ext uri="{909E8E84-426E-40DD-AFC4-6F175D3DCCD1}">
              <a14:hiddenFill xmlns:a14="http://schemas.microsoft.com/office/drawing/2010/main">
                <a:solidFill>
                  <a:srgbClr val="FFFFFF"/>
                </a:solidFill>
              </a14:hiddenFill>
            </a:ext>
          </a:extLst>
        </p:spPr>
      </p:pic>
      <p:sp>
        <p:nvSpPr>
          <p:cNvPr id="27" name="TextBox 26"/>
          <p:cNvSpPr txBox="1"/>
          <p:nvPr/>
        </p:nvSpPr>
        <p:spPr>
          <a:xfrm>
            <a:off x="1230816" y="4525884"/>
            <a:ext cx="2603598" cy="369332"/>
          </a:xfrm>
          <a:prstGeom prst="rect">
            <a:avLst/>
          </a:prstGeom>
          <a:noFill/>
        </p:spPr>
        <p:txBody>
          <a:bodyPr wrap="none" rtlCol="0">
            <a:spAutoFit/>
          </a:bodyPr>
          <a:lstStyle/>
          <a:p>
            <a:r>
              <a:rPr lang="en-GB" dirty="0" smtClean="0">
                <a:effectLst>
                  <a:outerShdw blurRad="50800" dist="38100" dir="2700000" algn="tl" rotWithShape="0">
                    <a:srgbClr val="000000"/>
                  </a:outerShdw>
                </a:effectLst>
              </a:rPr>
              <a:t>simulation camera image</a:t>
            </a:r>
          </a:p>
        </p:txBody>
      </p:sp>
      <p:cxnSp>
        <p:nvCxnSpPr>
          <p:cNvPr id="24" name="Straight Connector 23"/>
          <p:cNvCxnSpPr/>
          <p:nvPr/>
        </p:nvCxnSpPr>
        <p:spPr>
          <a:xfrm flipH="1">
            <a:off x="0" y="3432744"/>
            <a:ext cx="2365726" cy="28168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flipH="1" flipV="1">
            <a:off x="0" y="3801732"/>
            <a:ext cx="2365725" cy="312231"/>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10952286"/>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fade">
                                      <p:cBhvr>
                                        <p:cTn id="7" dur="500"/>
                                        <p:tgtEl>
                                          <p:spTgt spid="52"/>
                                        </p:tgtEl>
                                      </p:cBhvr>
                                    </p:animEffect>
                                  </p:childTnLst>
                                </p:cTn>
                              </p:par>
                              <p:par>
                                <p:cTn id="8" presetID="10" presetClass="entr" presetSubtype="0" fill="hold" nodeType="withEffect">
                                  <p:stCondLst>
                                    <p:cond delay="0"/>
                                  </p:stCondLst>
                                  <p:childTnLst>
                                    <p:set>
                                      <p:cBhvr>
                                        <p:cTn id="9" dur="1" fill="hold">
                                          <p:stCondLst>
                                            <p:cond delay="0"/>
                                          </p:stCondLst>
                                        </p:cTn>
                                        <p:tgtEl>
                                          <p:spTgt spid="57"/>
                                        </p:tgtEl>
                                        <p:attrNameLst>
                                          <p:attrName>style.visibility</p:attrName>
                                        </p:attrNameLst>
                                      </p:cBhvr>
                                      <p:to>
                                        <p:strVal val="visible"/>
                                      </p:to>
                                    </p:set>
                                    <p:animEffect transition="in" filter="fade">
                                      <p:cBhvr>
                                        <p:cTn id="10" dur="500"/>
                                        <p:tgtEl>
                                          <p:spTgt spid="57"/>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61"/>
                                        </p:tgtEl>
                                        <p:attrNameLst>
                                          <p:attrName>style.visibility</p:attrName>
                                        </p:attrNameLst>
                                      </p:cBhvr>
                                      <p:to>
                                        <p:strVal val="visible"/>
                                      </p:to>
                                    </p:set>
                                    <p:animEffect transition="in" filter="fade">
                                      <p:cBhvr>
                                        <p:cTn id="15" dur="500"/>
                                        <p:tgtEl>
                                          <p:spTgt spid="61"/>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63"/>
                                        </p:tgtEl>
                                        <p:attrNameLst>
                                          <p:attrName>style.visibility</p:attrName>
                                        </p:attrNameLst>
                                      </p:cBhvr>
                                      <p:to>
                                        <p:strVal val="visible"/>
                                      </p:to>
                                    </p:set>
                                    <p:animEffect transition="in" filter="fade">
                                      <p:cBhvr>
                                        <p:cTn id="18" dur="500"/>
                                        <p:tgtEl>
                                          <p:spTgt spid="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animBg="1"/>
      <p:bldP spid="6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872000" y="1432294"/>
            <a:ext cx="5400000" cy="3037499"/>
          </a:xfrm>
          <a:prstGeom prst="rect">
            <a:avLst/>
          </a:prstGeom>
          <a:noFill/>
          <a:ln w="38100" cap="flat">
            <a:solidFill>
              <a:srgbClr val="E6E6E6"/>
            </a:solidFill>
            <a:prstDash val="solid"/>
            <a:miter lim="800000"/>
            <a:headEnd/>
            <a:tailEnd/>
          </a:ln>
          <a:effectLst>
            <a:outerShdw blurRad="50800" dist="38099" dir="5400000" algn="ctr" rotWithShape="0">
              <a:schemeClr val="bg1"/>
            </a:outerShdw>
          </a:effectLst>
          <a:extLst>
            <a:ext uri="{909E8E84-426E-40DD-AFC4-6F175D3DCCD1}">
              <a14:hiddenFill xmlns:a14="http://schemas.microsoft.com/office/drawing/2010/main">
                <a:solidFill>
                  <a:srgbClr val="FFFFFF"/>
                </a:solidFill>
              </a14:hiddenFill>
            </a:ext>
          </a:extLst>
        </p:spPr>
      </p:pic>
      <p:sp>
        <p:nvSpPr>
          <p:cNvPr id="18433" name="Rectangle 1"/>
          <p:cNvSpPr>
            <a:spLocks noGrp="1" noChangeArrowheads="1"/>
          </p:cNvSpPr>
          <p:nvPr>
            <p:ph type="title"/>
          </p:nvPr>
        </p:nvSpPr>
        <p:spPr>
          <a:ln/>
        </p:spPr>
        <p:txBody>
          <a:bodyPr/>
          <a:lstStyle/>
          <a:p>
            <a:pPr algn="ctr"/>
            <a:r>
              <a:rPr lang="en-US"/>
              <a:t>Extended retinal hypothesis</a:t>
            </a:r>
          </a:p>
        </p:txBody>
      </p:sp>
      <p:grpSp>
        <p:nvGrpSpPr>
          <p:cNvPr id="4" name="Group 3"/>
          <p:cNvGrpSpPr/>
          <p:nvPr/>
        </p:nvGrpSpPr>
        <p:grpSpPr>
          <a:xfrm>
            <a:off x="-597059" y="2336414"/>
            <a:ext cx="5264309" cy="1463735"/>
            <a:chOff x="-597059" y="2336414"/>
            <a:chExt cx="5264309" cy="1463735"/>
          </a:xfrm>
        </p:grpSpPr>
        <p:sp>
          <p:nvSpPr>
            <p:cNvPr id="18435" name="Line 3"/>
            <p:cNvSpPr>
              <a:spLocks noChangeShapeType="1"/>
            </p:cNvSpPr>
            <p:nvPr/>
          </p:nvSpPr>
          <p:spPr bwMode="auto">
            <a:xfrm flipV="1">
              <a:off x="-597059" y="2336414"/>
              <a:ext cx="5264309" cy="254386"/>
            </a:xfrm>
            <a:prstGeom prst="line">
              <a:avLst/>
            </a:prstGeom>
            <a:noFill/>
            <a:ln w="38100" cap="flat">
              <a:solidFill>
                <a:srgbClr val="0070C0"/>
              </a:solidFill>
              <a:prstDash val="solid"/>
              <a:miter lim="800000"/>
              <a:headEnd type="none" w="med" len="med"/>
              <a:tailEnd type="none" w="med" len="med"/>
            </a:ln>
            <a:effectLst>
              <a:outerShdw blurRad="50800" dist="38099" dir="2700000" algn="ctr" rotWithShape="0">
                <a:schemeClr val="bg2"/>
              </a:outerShdw>
            </a:effectLst>
            <a:extLst>
              <a:ext uri="{909E8E84-426E-40DD-AFC4-6F175D3DCCD1}">
                <a14:hiddenFill xmlns:a14="http://schemas.microsoft.com/office/drawing/2010/main">
                  <a:solidFill>
                    <a:srgbClr val="FFFFFF"/>
                  </a:solidFill>
                </a14:hiddenFill>
              </a:ext>
            </a:extLst>
          </p:spPr>
          <p:txBody>
            <a:bodyPr lIns="0" tIns="0" rIns="0" bIns="0"/>
            <a:lstStyle/>
            <a:p>
              <a:endParaRPr lang="en-GB"/>
            </a:p>
          </p:txBody>
        </p:sp>
        <p:sp>
          <p:nvSpPr>
            <p:cNvPr id="18436" name="Line 4"/>
            <p:cNvSpPr>
              <a:spLocks noChangeShapeType="1"/>
            </p:cNvSpPr>
            <p:nvPr/>
          </p:nvSpPr>
          <p:spPr bwMode="auto">
            <a:xfrm rot="10800000" flipH="1" flipV="1">
              <a:off x="-559109" y="3482341"/>
              <a:ext cx="5193691" cy="317808"/>
            </a:xfrm>
            <a:prstGeom prst="line">
              <a:avLst/>
            </a:prstGeom>
            <a:noFill/>
            <a:ln w="38100" cap="flat">
              <a:solidFill>
                <a:srgbClr val="0070C0"/>
              </a:solidFill>
              <a:prstDash val="solid"/>
              <a:miter lim="800000"/>
              <a:headEnd type="none" w="med" len="med"/>
              <a:tailEnd type="none" w="med" len="med"/>
            </a:ln>
            <a:effectLst>
              <a:outerShdw blurRad="50800" dist="38099" dir="2700000" algn="ctr" rotWithShape="0">
                <a:schemeClr val="bg2"/>
              </a:outerShdw>
            </a:effectLst>
            <a:extLst>
              <a:ext uri="{909E8E84-426E-40DD-AFC4-6F175D3DCCD1}">
                <a14:hiddenFill xmlns:a14="http://schemas.microsoft.com/office/drawing/2010/main">
                  <a:solidFill>
                    <a:srgbClr val="FFFFFF"/>
                  </a:solidFill>
                </a14:hiddenFill>
              </a:ext>
            </a:extLst>
          </p:spPr>
          <p:txBody>
            <a:bodyPr lIns="0" tIns="0" rIns="0" bIns="0"/>
            <a:lstStyle/>
            <a:p>
              <a:endParaRPr lang="en-GB"/>
            </a:p>
          </p:txBody>
        </p:sp>
        <p:sp>
          <p:nvSpPr>
            <p:cNvPr id="18437" name="Line 5"/>
            <p:cNvSpPr>
              <a:spLocks noChangeShapeType="1"/>
            </p:cNvSpPr>
            <p:nvPr/>
          </p:nvSpPr>
          <p:spPr bwMode="auto">
            <a:xfrm rot="10800000" flipH="1">
              <a:off x="-597058" y="2555452"/>
              <a:ext cx="5192556" cy="168698"/>
            </a:xfrm>
            <a:prstGeom prst="line">
              <a:avLst/>
            </a:prstGeom>
            <a:noFill/>
            <a:ln w="38100" cap="flat">
              <a:solidFill>
                <a:srgbClr val="0070C0"/>
              </a:solidFill>
              <a:prstDash val="solid"/>
              <a:miter lim="800000"/>
              <a:headEnd type="none" w="med" len="med"/>
              <a:tailEnd type="none" w="med" len="med"/>
            </a:ln>
            <a:effectLst>
              <a:outerShdw blurRad="50800" dist="38099" dir="2700000" algn="ctr" rotWithShape="0">
                <a:schemeClr val="bg2"/>
              </a:outerShdw>
            </a:effectLst>
            <a:extLst>
              <a:ext uri="{909E8E84-426E-40DD-AFC4-6F175D3DCCD1}">
                <a14:hiddenFill xmlns:a14="http://schemas.microsoft.com/office/drawing/2010/main">
                  <a:solidFill>
                    <a:srgbClr val="FFFFFF"/>
                  </a:solidFill>
                </a14:hiddenFill>
              </a:ext>
            </a:extLst>
          </p:spPr>
          <p:txBody>
            <a:bodyPr lIns="0" tIns="0" rIns="0" bIns="0"/>
            <a:lstStyle/>
            <a:p>
              <a:endParaRPr lang="en-GB"/>
            </a:p>
          </p:txBody>
        </p:sp>
        <p:sp>
          <p:nvSpPr>
            <p:cNvPr id="18438" name="Line 6"/>
            <p:cNvSpPr>
              <a:spLocks noChangeShapeType="1"/>
            </p:cNvSpPr>
            <p:nvPr/>
          </p:nvSpPr>
          <p:spPr bwMode="auto">
            <a:xfrm rot="10800000" flipH="1" flipV="1">
              <a:off x="-597058" y="3177798"/>
              <a:ext cx="5202545" cy="191227"/>
            </a:xfrm>
            <a:prstGeom prst="line">
              <a:avLst/>
            </a:prstGeom>
            <a:noFill/>
            <a:ln w="38100" cap="flat">
              <a:solidFill>
                <a:srgbClr val="0070C0"/>
              </a:solidFill>
              <a:prstDash val="solid"/>
              <a:miter lim="800000"/>
              <a:headEnd type="none" w="med" len="med"/>
              <a:tailEnd type="none" w="med" len="med"/>
            </a:ln>
            <a:effectLst>
              <a:outerShdw blurRad="50800" dist="38099" dir="2700000" algn="ctr" rotWithShape="0">
                <a:schemeClr val="bg2"/>
              </a:outerShdw>
            </a:effectLst>
            <a:extLst>
              <a:ext uri="{909E8E84-426E-40DD-AFC4-6F175D3DCCD1}">
                <a14:hiddenFill xmlns:a14="http://schemas.microsoft.com/office/drawing/2010/main">
                  <a:solidFill>
                    <a:srgbClr val="FFFFFF"/>
                  </a:solidFill>
                </a14:hiddenFill>
              </a:ext>
            </a:extLst>
          </p:spPr>
          <p:txBody>
            <a:bodyPr lIns="0" tIns="0" rIns="0" bIns="0"/>
            <a:lstStyle/>
            <a:p>
              <a:endParaRPr lang="en-GB"/>
            </a:p>
          </p:txBody>
        </p:sp>
      </p:grpSp>
      <p:grpSp>
        <p:nvGrpSpPr>
          <p:cNvPr id="5" name="Group 4"/>
          <p:cNvGrpSpPr/>
          <p:nvPr/>
        </p:nvGrpSpPr>
        <p:grpSpPr>
          <a:xfrm>
            <a:off x="4595497" y="2336413"/>
            <a:ext cx="2622352" cy="1463736"/>
            <a:chOff x="4595497" y="2336413"/>
            <a:chExt cx="2622352" cy="1463736"/>
          </a:xfrm>
        </p:grpSpPr>
        <p:sp>
          <p:nvSpPr>
            <p:cNvPr id="18440" name="Line 8"/>
            <p:cNvSpPr>
              <a:spLocks noChangeShapeType="1"/>
            </p:cNvSpPr>
            <p:nvPr/>
          </p:nvSpPr>
          <p:spPr bwMode="auto">
            <a:xfrm rot="10800000">
              <a:off x="4667249" y="2336413"/>
              <a:ext cx="2550599" cy="1463736"/>
            </a:xfrm>
            <a:prstGeom prst="line">
              <a:avLst/>
            </a:prstGeom>
            <a:noFill/>
            <a:ln w="38100" cap="flat">
              <a:solidFill>
                <a:srgbClr val="FF0000"/>
              </a:solidFill>
              <a:prstDash val="solid"/>
              <a:miter lim="800000"/>
              <a:headEnd type="none" w="med" len="med"/>
              <a:tailEnd type="none" w="med" len="med"/>
            </a:ln>
            <a:effectLst>
              <a:outerShdw blurRad="50800" dist="38099" dir="2700000" algn="ctr" rotWithShape="0">
                <a:schemeClr val="bg2"/>
              </a:outerShdw>
            </a:effectLst>
            <a:extLst>
              <a:ext uri="{909E8E84-426E-40DD-AFC4-6F175D3DCCD1}">
                <a14:hiddenFill xmlns:a14="http://schemas.microsoft.com/office/drawing/2010/main">
                  <a:solidFill>
                    <a:srgbClr val="FFFFFF"/>
                  </a:solidFill>
                </a14:hiddenFill>
              </a:ext>
            </a:extLst>
          </p:spPr>
          <p:txBody>
            <a:bodyPr lIns="0" tIns="0" rIns="0" bIns="0"/>
            <a:lstStyle/>
            <a:p>
              <a:endParaRPr lang="en-GB"/>
            </a:p>
          </p:txBody>
        </p:sp>
        <p:sp>
          <p:nvSpPr>
            <p:cNvPr id="18441" name="Line 9"/>
            <p:cNvSpPr>
              <a:spLocks noChangeShapeType="1"/>
            </p:cNvSpPr>
            <p:nvPr/>
          </p:nvSpPr>
          <p:spPr bwMode="auto">
            <a:xfrm rot="10800000">
              <a:off x="4595497" y="2555450"/>
              <a:ext cx="2622352" cy="1244698"/>
            </a:xfrm>
            <a:prstGeom prst="line">
              <a:avLst/>
            </a:prstGeom>
            <a:noFill/>
            <a:ln w="38100" cap="flat">
              <a:solidFill>
                <a:srgbClr val="FF0000"/>
              </a:solidFill>
              <a:prstDash val="solid"/>
              <a:miter lim="800000"/>
              <a:headEnd type="none" w="med" len="med"/>
              <a:tailEnd type="none" w="med" len="med"/>
            </a:ln>
            <a:effectLst>
              <a:outerShdw blurRad="50800" dist="38099" dir="2700000" algn="ctr" rotWithShape="0">
                <a:schemeClr val="bg2"/>
              </a:outerShdw>
            </a:effectLst>
            <a:extLst>
              <a:ext uri="{909E8E84-426E-40DD-AFC4-6F175D3DCCD1}">
                <a14:hiddenFill xmlns:a14="http://schemas.microsoft.com/office/drawing/2010/main">
                  <a:solidFill>
                    <a:srgbClr val="FFFFFF"/>
                  </a:solidFill>
                </a14:hiddenFill>
              </a:ext>
            </a:extLst>
          </p:spPr>
          <p:txBody>
            <a:bodyPr lIns="0" tIns="0" rIns="0" bIns="0"/>
            <a:lstStyle/>
            <a:p>
              <a:endParaRPr lang="en-GB"/>
            </a:p>
          </p:txBody>
        </p:sp>
        <p:sp>
          <p:nvSpPr>
            <p:cNvPr id="18442" name="Line 10"/>
            <p:cNvSpPr>
              <a:spLocks noChangeShapeType="1"/>
            </p:cNvSpPr>
            <p:nvPr/>
          </p:nvSpPr>
          <p:spPr bwMode="auto">
            <a:xfrm flipH="1" flipV="1">
              <a:off x="4603670" y="3369026"/>
              <a:ext cx="2614177" cy="431122"/>
            </a:xfrm>
            <a:prstGeom prst="line">
              <a:avLst/>
            </a:prstGeom>
            <a:noFill/>
            <a:ln w="38100" cap="flat">
              <a:solidFill>
                <a:srgbClr val="FF0000"/>
              </a:solidFill>
              <a:prstDash val="solid"/>
              <a:miter lim="800000"/>
              <a:headEnd type="none" w="med" len="med"/>
              <a:tailEnd type="none" w="med" len="med"/>
            </a:ln>
            <a:effectLst>
              <a:outerShdw blurRad="50800" dist="38099" dir="2700000" algn="ctr" rotWithShape="0">
                <a:schemeClr val="bg2"/>
              </a:outerShdw>
            </a:effectLst>
            <a:extLst>
              <a:ext uri="{909E8E84-426E-40DD-AFC4-6F175D3DCCD1}">
                <a14:hiddenFill xmlns:a14="http://schemas.microsoft.com/office/drawing/2010/main">
                  <a:solidFill>
                    <a:srgbClr val="FFFFFF"/>
                  </a:solidFill>
                </a14:hiddenFill>
              </a:ext>
            </a:extLst>
          </p:spPr>
          <p:txBody>
            <a:bodyPr lIns="0" tIns="0" rIns="0" bIns="0"/>
            <a:lstStyle/>
            <a:p>
              <a:endParaRPr lang="en-GB"/>
            </a:p>
          </p:txBody>
        </p:sp>
        <p:sp>
          <p:nvSpPr>
            <p:cNvPr id="18443" name="Line 11"/>
            <p:cNvSpPr>
              <a:spLocks noChangeShapeType="1"/>
            </p:cNvSpPr>
            <p:nvPr/>
          </p:nvSpPr>
          <p:spPr bwMode="auto">
            <a:xfrm flipH="1" flipV="1">
              <a:off x="4634580" y="3800149"/>
              <a:ext cx="2583265" cy="0"/>
            </a:xfrm>
            <a:prstGeom prst="line">
              <a:avLst/>
            </a:prstGeom>
            <a:noFill/>
            <a:ln w="38100" cap="flat">
              <a:solidFill>
                <a:srgbClr val="FF0000"/>
              </a:solidFill>
              <a:prstDash val="solid"/>
              <a:miter lim="800000"/>
              <a:headEnd type="none" w="med" len="med"/>
              <a:tailEnd type="none" w="med" len="med"/>
            </a:ln>
            <a:effectLst>
              <a:outerShdw blurRad="50800" dist="38099" dir="2700000" algn="ctr" rotWithShape="0">
                <a:schemeClr val="bg2"/>
              </a:outerShdw>
            </a:effectLst>
            <a:extLst>
              <a:ext uri="{909E8E84-426E-40DD-AFC4-6F175D3DCCD1}">
                <a14:hiddenFill xmlns:a14="http://schemas.microsoft.com/office/drawing/2010/main">
                  <a:solidFill>
                    <a:srgbClr val="FFFFFF"/>
                  </a:solidFill>
                </a14:hiddenFill>
              </a:ext>
            </a:extLst>
          </p:spPr>
          <p:txBody>
            <a:bodyPr lIns="0" tIns="0" rIns="0" bIns="0"/>
            <a:lstStyle/>
            <a:p>
              <a:endParaRPr lang="en-GB"/>
            </a:p>
          </p:txBody>
        </p:sp>
      </p:grpSp>
      <p:sp>
        <p:nvSpPr>
          <p:cNvPr id="2" name="Slide Number Placeholder 1"/>
          <p:cNvSpPr>
            <a:spLocks noGrp="1"/>
          </p:cNvSpPr>
          <p:nvPr>
            <p:ph type="sldNum" sz="quarter" idx="4"/>
          </p:nvPr>
        </p:nvSpPr>
        <p:spPr/>
        <p:txBody>
          <a:bodyPr/>
          <a:lstStyle/>
          <a:p>
            <a:fld id="{0FB56013-B943-42BA-886F-6F9D4EB85E9D}" type="slidenum">
              <a:rPr lang="en-US" smtClean="0"/>
              <a:pPr/>
              <a:t>17</a:t>
            </a:fld>
            <a:endParaRPr lang="en-US" dirty="0"/>
          </a:p>
        </p:txBody>
      </p:sp>
    </p:spTree>
    <p:extLst>
      <p:ext uri="{BB962C8B-B14F-4D97-AF65-F5344CB8AC3E}">
        <p14:creationId xmlns:p14="http://schemas.microsoft.com/office/powerpoint/2010/main" val="2240138350"/>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TextBox 27"/>
          <p:cNvSpPr txBox="1"/>
          <p:nvPr/>
        </p:nvSpPr>
        <p:spPr>
          <a:xfrm>
            <a:off x="2939956" y="1731182"/>
            <a:ext cx="877163" cy="369332"/>
          </a:xfrm>
          <a:prstGeom prst="rect">
            <a:avLst/>
          </a:prstGeom>
          <a:noFill/>
          <a:effectLst>
            <a:outerShdw blurRad="50800" dist="38100" dir="2700000" algn="tl" rotWithShape="0">
              <a:prstClr val="black"/>
            </a:outerShdw>
          </a:effectLst>
        </p:spPr>
        <p:txBody>
          <a:bodyPr wrap="none" rtlCol="0">
            <a:spAutoFit/>
          </a:bodyPr>
          <a:lstStyle/>
          <a:p>
            <a:r>
              <a:rPr lang="en-US" dirty="0" smtClean="0"/>
              <a:t>façade</a:t>
            </a:r>
            <a:endParaRPr lang="nl-BE" dirty="0"/>
          </a:p>
        </p:txBody>
      </p:sp>
      <p:sp>
        <p:nvSpPr>
          <p:cNvPr id="39" name="TextBox 38"/>
          <p:cNvSpPr txBox="1"/>
          <p:nvPr/>
        </p:nvSpPr>
        <p:spPr>
          <a:xfrm>
            <a:off x="7488457" y="1729509"/>
            <a:ext cx="902811" cy="369332"/>
          </a:xfrm>
          <a:prstGeom prst="rect">
            <a:avLst/>
          </a:prstGeom>
          <a:noFill/>
          <a:effectLst>
            <a:outerShdw blurRad="50800" dist="38100" dir="2700000" algn="tl" rotWithShape="0">
              <a:prstClr val="black"/>
            </a:outerShdw>
          </a:effectLst>
        </p:spPr>
        <p:txBody>
          <a:bodyPr wrap="none" rtlCol="0">
            <a:spAutoFit/>
          </a:bodyPr>
          <a:lstStyle/>
          <a:p>
            <a:r>
              <a:rPr lang="en-US" dirty="0" smtClean="0"/>
              <a:t>display</a:t>
            </a:r>
            <a:endParaRPr lang="nl-BE" dirty="0"/>
          </a:p>
        </p:txBody>
      </p:sp>
      <p:grpSp>
        <p:nvGrpSpPr>
          <p:cNvPr id="12" name="Group 11"/>
          <p:cNvGrpSpPr/>
          <p:nvPr/>
        </p:nvGrpSpPr>
        <p:grpSpPr>
          <a:xfrm>
            <a:off x="913176" y="2263386"/>
            <a:ext cx="1119745" cy="1206788"/>
            <a:chOff x="913176" y="2263386"/>
            <a:chExt cx="1119745" cy="1206788"/>
          </a:xfrm>
        </p:grpSpPr>
        <p:sp>
          <p:nvSpPr>
            <p:cNvPr id="49" name="TextBox 48"/>
            <p:cNvSpPr txBox="1"/>
            <p:nvPr/>
          </p:nvSpPr>
          <p:spPr>
            <a:xfrm>
              <a:off x="913176" y="2263386"/>
              <a:ext cx="410690" cy="584775"/>
            </a:xfrm>
            <a:prstGeom prst="rect">
              <a:avLst/>
            </a:prstGeom>
            <a:noFill/>
            <a:effectLst>
              <a:outerShdw blurRad="50800" dist="38100" dir="2700000" algn="tl" rotWithShape="0">
                <a:prstClr val="black"/>
              </a:outerShdw>
            </a:effectLst>
          </p:spPr>
          <p:txBody>
            <a:bodyPr wrap="square" rtlCol="0">
              <a:spAutoFit/>
            </a:bodyPr>
            <a:lstStyle/>
            <a:p>
              <a:r>
                <a:rPr lang="el-GR" sz="3200" i="1" dirty="0" smtClean="0">
                  <a:latin typeface="Constantia" pitchFamily="18" charset="0"/>
                </a:rPr>
                <a:t>α</a:t>
              </a:r>
              <a:endParaRPr lang="nl-BE" sz="3200" i="1" dirty="0">
                <a:latin typeface="Constantia" pitchFamily="18" charset="0"/>
              </a:endParaRPr>
            </a:p>
          </p:txBody>
        </p:sp>
        <p:sp>
          <p:nvSpPr>
            <p:cNvPr id="48" name="Pie 47"/>
            <p:cNvSpPr/>
            <p:nvPr/>
          </p:nvSpPr>
          <p:spPr>
            <a:xfrm>
              <a:off x="1118521" y="2555774"/>
              <a:ext cx="914400" cy="914400"/>
            </a:xfrm>
            <a:prstGeom prst="pie">
              <a:avLst>
                <a:gd name="adj1" fmla="val 10771820"/>
                <a:gd name="adj2" fmla="val 16200000"/>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solidFill>
                  <a:schemeClr val="tx1"/>
                </a:solidFill>
              </a:endParaRPr>
            </a:p>
          </p:txBody>
        </p:sp>
      </p:grpSp>
      <p:sp>
        <p:nvSpPr>
          <p:cNvPr id="2" name="Title 1"/>
          <p:cNvSpPr>
            <a:spLocks noGrp="1"/>
          </p:cNvSpPr>
          <p:nvPr>
            <p:ph type="title"/>
          </p:nvPr>
        </p:nvSpPr>
        <p:spPr/>
        <p:txBody>
          <a:bodyPr>
            <a:normAutofit/>
          </a:bodyPr>
          <a:lstStyle/>
          <a:p>
            <a:r>
              <a:rPr lang="en-US" smtClean="0"/>
              <a:t>Angle between vanishing points</a:t>
            </a:r>
            <a:endParaRPr lang="nl-BE"/>
          </a:p>
        </p:txBody>
      </p:sp>
      <p:sp>
        <p:nvSpPr>
          <p:cNvPr id="3" name="Content Placeholder 2"/>
          <p:cNvSpPr>
            <a:spLocks noGrp="1"/>
          </p:cNvSpPr>
          <p:nvPr>
            <p:ph idx="1"/>
          </p:nvPr>
        </p:nvSpPr>
        <p:spPr/>
        <p:txBody>
          <a:bodyPr>
            <a:normAutofit/>
          </a:bodyPr>
          <a:lstStyle/>
          <a:p>
            <a:r>
              <a:rPr lang="en-US" dirty="0" smtClean="0"/>
              <a:t>Angle at viewer = angle on façade</a:t>
            </a:r>
          </a:p>
        </p:txBody>
      </p:sp>
      <p:cxnSp>
        <p:nvCxnSpPr>
          <p:cNvPr id="8" name="Straight Connector 7"/>
          <p:cNvCxnSpPr/>
          <p:nvPr/>
        </p:nvCxnSpPr>
        <p:spPr>
          <a:xfrm>
            <a:off x="1575721" y="2090415"/>
            <a:ext cx="1" cy="922559"/>
          </a:xfrm>
          <a:prstGeom prst="line">
            <a:avLst/>
          </a:prstGeom>
          <a:ln w="50800" cap="sq">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flipH="1" flipV="1">
            <a:off x="798481" y="3012974"/>
            <a:ext cx="777240" cy="0"/>
          </a:xfrm>
          <a:prstGeom prst="line">
            <a:avLst/>
          </a:prstGeom>
          <a:ln w="50800" cap="sq"/>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a:off x="1575721" y="2090415"/>
            <a:ext cx="2241398" cy="0"/>
          </a:xfrm>
          <a:prstGeom prst="line">
            <a:avLst/>
          </a:prstGeom>
          <a:ln w="50800" cap="sq">
            <a:solidFill>
              <a:schemeClr val="tx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a:xfrm flipH="1">
            <a:off x="6209418" y="2088742"/>
            <a:ext cx="404644" cy="0"/>
          </a:xfrm>
          <a:prstGeom prst="line">
            <a:avLst/>
          </a:prstGeom>
          <a:ln w="50800" cap="sq">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flipH="1">
            <a:off x="5346983" y="2088742"/>
            <a:ext cx="862435" cy="0"/>
          </a:xfrm>
          <a:prstGeom prst="line">
            <a:avLst/>
          </a:prstGeom>
          <a:ln w="50800" cap="sq"/>
        </p:spPr>
        <p:style>
          <a:lnRef idx="1">
            <a:schemeClr val="accent1"/>
          </a:lnRef>
          <a:fillRef idx="0">
            <a:schemeClr val="accent1"/>
          </a:fillRef>
          <a:effectRef idx="0">
            <a:schemeClr val="accent1"/>
          </a:effectRef>
          <a:fontRef idx="minor">
            <a:schemeClr val="tx1"/>
          </a:fontRef>
        </p:style>
      </p:cxnSp>
      <p:sp>
        <p:nvSpPr>
          <p:cNvPr id="4" name="Slide Number Placeholder 3"/>
          <p:cNvSpPr>
            <a:spLocks noGrp="1"/>
          </p:cNvSpPr>
          <p:nvPr>
            <p:ph type="sldNum" sz="quarter" idx="4"/>
          </p:nvPr>
        </p:nvSpPr>
        <p:spPr/>
        <p:txBody>
          <a:bodyPr/>
          <a:lstStyle/>
          <a:p>
            <a:fld id="{0FB56013-B943-42BA-886F-6F9D4EB85E9D}" type="slidenum">
              <a:rPr lang="en-US" smtClean="0"/>
              <a:pPr/>
              <a:t>18</a:t>
            </a:fld>
            <a:endParaRPr lang="en-US" dirty="0"/>
          </a:p>
        </p:txBody>
      </p:sp>
      <p:grpSp>
        <p:nvGrpSpPr>
          <p:cNvPr id="6" name="Group 5"/>
          <p:cNvGrpSpPr/>
          <p:nvPr/>
        </p:nvGrpSpPr>
        <p:grpSpPr>
          <a:xfrm>
            <a:off x="2187925" y="2391069"/>
            <a:ext cx="1918608" cy="1882922"/>
            <a:chOff x="1175656" y="3040143"/>
            <a:chExt cx="1918608" cy="1882922"/>
          </a:xfrm>
        </p:grpSpPr>
        <p:grpSp>
          <p:nvGrpSpPr>
            <p:cNvPr id="77" name="Group 76"/>
            <p:cNvGrpSpPr/>
            <p:nvPr/>
          </p:nvGrpSpPr>
          <p:grpSpPr>
            <a:xfrm>
              <a:off x="1175656" y="3040143"/>
              <a:ext cx="1918608" cy="1882922"/>
              <a:chOff x="1175656" y="3040143"/>
              <a:chExt cx="1918608" cy="1882922"/>
            </a:xfrm>
          </p:grpSpPr>
          <p:sp>
            <p:nvSpPr>
              <p:cNvPr id="34" name="Pie 33"/>
              <p:cNvSpPr/>
              <p:nvPr/>
            </p:nvSpPr>
            <p:spPr>
              <a:xfrm>
                <a:off x="1722664" y="3551465"/>
                <a:ext cx="1371600" cy="1371600"/>
              </a:xfrm>
              <a:prstGeom prst="pie">
                <a:avLst>
                  <a:gd name="adj1" fmla="val 10771820"/>
                  <a:gd name="adj2" fmla="val 16200000"/>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solidFill>
                    <a:schemeClr val="tx1"/>
                  </a:solidFill>
                </a:endParaRPr>
              </a:p>
            </p:txBody>
          </p:sp>
          <p:cxnSp>
            <p:nvCxnSpPr>
              <p:cNvPr id="31" name="Straight Arrow Connector 30"/>
              <p:cNvCxnSpPr/>
              <p:nvPr/>
            </p:nvCxnSpPr>
            <p:spPr>
              <a:xfrm flipV="1">
                <a:off x="2408464" y="3040143"/>
                <a:ext cx="0" cy="914400"/>
              </a:xfrm>
              <a:prstGeom prst="straightConnector1">
                <a:avLst/>
              </a:prstGeom>
              <a:ln w="158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3" name="Straight Arrow Connector 32"/>
              <p:cNvCxnSpPr/>
              <p:nvPr/>
            </p:nvCxnSpPr>
            <p:spPr>
              <a:xfrm flipH="1" flipV="1">
                <a:off x="1175656" y="4245429"/>
                <a:ext cx="914400" cy="0"/>
              </a:xfrm>
              <a:prstGeom prst="straightConnector1">
                <a:avLst/>
              </a:prstGeom>
              <a:ln w="158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35" name="TextBox 34"/>
              <p:cNvSpPr txBox="1"/>
              <p:nvPr/>
            </p:nvSpPr>
            <p:spPr>
              <a:xfrm>
                <a:off x="1575722" y="3267241"/>
                <a:ext cx="410690" cy="584775"/>
              </a:xfrm>
              <a:prstGeom prst="rect">
                <a:avLst/>
              </a:prstGeom>
              <a:noFill/>
              <a:effectLst>
                <a:outerShdw blurRad="50800" dist="38100" dir="2700000" algn="tl" rotWithShape="0">
                  <a:prstClr val="black"/>
                </a:outerShdw>
              </a:effectLst>
            </p:spPr>
            <p:txBody>
              <a:bodyPr wrap="none" rtlCol="0">
                <a:spAutoFit/>
              </a:bodyPr>
              <a:lstStyle/>
              <a:p>
                <a:r>
                  <a:rPr lang="el-GR" sz="3200" i="1" dirty="0" smtClean="0">
                    <a:latin typeface="Constantia" pitchFamily="18" charset="0"/>
                  </a:rPr>
                  <a:t>α</a:t>
                </a:r>
                <a:endParaRPr lang="nl-BE" sz="3200" i="1" dirty="0">
                  <a:latin typeface="Constantia" pitchFamily="18" charset="0"/>
                </a:endParaRPr>
              </a:p>
            </p:txBody>
          </p:sp>
        </p:grpSp>
        <p:pic>
          <p:nvPicPr>
            <p:cNvPr id="60"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rot="5400000">
              <a:off x="2109116" y="4198211"/>
              <a:ext cx="597641" cy="576967"/>
            </a:xfrm>
            <a:prstGeom prst="rect">
              <a:avLst/>
            </a:prstGeom>
            <a:noFill/>
            <a:effectLst>
              <a:glow rad="76200">
                <a:schemeClr val="tx1">
                  <a:alpha val="50000"/>
                </a:schemeClr>
              </a:glow>
            </a:effectLst>
            <a:extLst>
              <a:ext uri="{909E8E84-426E-40DD-AFC4-6F175D3DCCD1}">
                <a14:hiddenFill xmlns:a14="http://schemas.microsoft.com/office/drawing/2010/main">
                  <a:solidFill>
                    <a:srgbClr val="FFFFFF"/>
                  </a:solidFill>
                </a14:hiddenFill>
              </a:ext>
            </a:extLst>
          </p:spPr>
        </p:pic>
      </p:grpSp>
      <p:grpSp>
        <p:nvGrpSpPr>
          <p:cNvPr id="61" name="Group 60"/>
          <p:cNvGrpSpPr/>
          <p:nvPr/>
        </p:nvGrpSpPr>
        <p:grpSpPr>
          <a:xfrm>
            <a:off x="1341030" y="3213935"/>
            <a:ext cx="1918608" cy="1882922"/>
            <a:chOff x="1175656" y="3040143"/>
            <a:chExt cx="1918608" cy="1882922"/>
          </a:xfrm>
        </p:grpSpPr>
        <p:grpSp>
          <p:nvGrpSpPr>
            <p:cNvPr id="64" name="Group 63"/>
            <p:cNvGrpSpPr/>
            <p:nvPr/>
          </p:nvGrpSpPr>
          <p:grpSpPr>
            <a:xfrm>
              <a:off x="1175656" y="3040143"/>
              <a:ext cx="1918608" cy="1882922"/>
              <a:chOff x="1175656" y="3040143"/>
              <a:chExt cx="1918608" cy="1882922"/>
            </a:xfrm>
          </p:grpSpPr>
          <p:sp>
            <p:nvSpPr>
              <p:cNvPr id="68" name="Pie 67"/>
              <p:cNvSpPr/>
              <p:nvPr/>
            </p:nvSpPr>
            <p:spPr>
              <a:xfrm>
                <a:off x="1722664" y="3551465"/>
                <a:ext cx="1371600" cy="1371600"/>
              </a:xfrm>
              <a:prstGeom prst="pie">
                <a:avLst>
                  <a:gd name="adj1" fmla="val 10771820"/>
                  <a:gd name="adj2" fmla="val 16200000"/>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solidFill>
                    <a:schemeClr val="tx1"/>
                  </a:solidFill>
                </a:endParaRPr>
              </a:p>
            </p:txBody>
          </p:sp>
          <p:cxnSp>
            <p:nvCxnSpPr>
              <p:cNvPr id="70" name="Straight Arrow Connector 69"/>
              <p:cNvCxnSpPr/>
              <p:nvPr/>
            </p:nvCxnSpPr>
            <p:spPr>
              <a:xfrm flipV="1">
                <a:off x="2408464" y="3040143"/>
                <a:ext cx="0" cy="914400"/>
              </a:xfrm>
              <a:prstGeom prst="straightConnector1">
                <a:avLst/>
              </a:prstGeom>
              <a:ln w="158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82" name="Straight Arrow Connector 81"/>
              <p:cNvCxnSpPr/>
              <p:nvPr/>
            </p:nvCxnSpPr>
            <p:spPr>
              <a:xfrm flipH="1" flipV="1">
                <a:off x="1175656" y="4245429"/>
                <a:ext cx="914400" cy="0"/>
              </a:xfrm>
              <a:prstGeom prst="straightConnector1">
                <a:avLst/>
              </a:prstGeom>
              <a:ln w="158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83" name="TextBox 82"/>
              <p:cNvSpPr txBox="1"/>
              <p:nvPr/>
            </p:nvSpPr>
            <p:spPr>
              <a:xfrm>
                <a:off x="1575722" y="3267241"/>
                <a:ext cx="410690" cy="584775"/>
              </a:xfrm>
              <a:prstGeom prst="rect">
                <a:avLst/>
              </a:prstGeom>
              <a:noFill/>
              <a:effectLst>
                <a:outerShdw blurRad="50800" dist="38100" dir="2700000" algn="tl" rotWithShape="0">
                  <a:prstClr val="black"/>
                </a:outerShdw>
              </a:effectLst>
            </p:spPr>
            <p:txBody>
              <a:bodyPr wrap="none" rtlCol="0">
                <a:spAutoFit/>
              </a:bodyPr>
              <a:lstStyle/>
              <a:p>
                <a:r>
                  <a:rPr lang="el-GR" sz="3200" i="1" dirty="0" smtClean="0">
                    <a:latin typeface="Constantia" pitchFamily="18" charset="0"/>
                  </a:rPr>
                  <a:t>α</a:t>
                </a:r>
                <a:endParaRPr lang="nl-BE" sz="3200" i="1" dirty="0">
                  <a:latin typeface="Constantia" pitchFamily="18" charset="0"/>
                </a:endParaRPr>
              </a:p>
            </p:txBody>
          </p:sp>
        </p:grpSp>
        <p:pic>
          <p:nvPicPr>
            <p:cNvPr id="66"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rot="5400000">
              <a:off x="2109116" y="4198211"/>
              <a:ext cx="597641" cy="576967"/>
            </a:xfrm>
            <a:prstGeom prst="rect">
              <a:avLst/>
            </a:prstGeom>
            <a:noFill/>
            <a:effectLst>
              <a:glow rad="76200">
                <a:schemeClr val="tx1">
                  <a:alpha val="50000"/>
                </a:schemeClr>
              </a:glow>
            </a:effectLst>
            <a:extLst>
              <a:ext uri="{909E8E84-426E-40DD-AFC4-6F175D3DCCD1}">
                <a14:hiddenFill xmlns:a14="http://schemas.microsoft.com/office/drawing/2010/main">
                  <a:solidFill>
                    <a:srgbClr val="FFFFFF"/>
                  </a:solidFill>
                </a14:hiddenFill>
              </a:ext>
            </a:extLst>
          </p:spPr>
        </p:pic>
      </p:grpSp>
      <p:grpSp>
        <p:nvGrpSpPr>
          <p:cNvPr id="84" name="Group 83"/>
          <p:cNvGrpSpPr/>
          <p:nvPr/>
        </p:nvGrpSpPr>
        <p:grpSpPr>
          <a:xfrm>
            <a:off x="334063" y="1804910"/>
            <a:ext cx="1918608" cy="1882922"/>
            <a:chOff x="1175656" y="3040143"/>
            <a:chExt cx="1918608" cy="1882922"/>
          </a:xfrm>
        </p:grpSpPr>
        <p:grpSp>
          <p:nvGrpSpPr>
            <p:cNvPr id="85" name="Group 84"/>
            <p:cNvGrpSpPr/>
            <p:nvPr/>
          </p:nvGrpSpPr>
          <p:grpSpPr>
            <a:xfrm>
              <a:off x="1175656" y="3040143"/>
              <a:ext cx="1918608" cy="1882922"/>
              <a:chOff x="1175656" y="3040143"/>
              <a:chExt cx="1918608" cy="1882922"/>
            </a:xfrm>
          </p:grpSpPr>
          <p:sp>
            <p:nvSpPr>
              <p:cNvPr id="87" name="Pie 86"/>
              <p:cNvSpPr/>
              <p:nvPr/>
            </p:nvSpPr>
            <p:spPr>
              <a:xfrm>
                <a:off x="1722664" y="3551465"/>
                <a:ext cx="1371600" cy="1371600"/>
              </a:xfrm>
              <a:prstGeom prst="pie">
                <a:avLst>
                  <a:gd name="adj1" fmla="val 10771820"/>
                  <a:gd name="adj2" fmla="val 16200000"/>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solidFill>
                    <a:schemeClr val="tx1"/>
                  </a:solidFill>
                </a:endParaRPr>
              </a:p>
            </p:txBody>
          </p:sp>
          <p:cxnSp>
            <p:nvCxnSpPr>
              <p:cNvPr id="88" name="Straight Arrow Connector 87"/>
              <p:cNvCxnSpPr/>
              <p:nvPr/>
            </p:nvCxnSpPr>
            <p:spPr>
              <a:xfrm flipV="1">
                <a:off x="2408464" y="3040143"/>
                <a:ext cx="0" cy="914400"/>
              </a:xfrm>
              <a:prstGeom prst="straightConnector1">
                <a:avLst/>
              </a:prstGeom>
              <a:ln w="158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89" name="Straight Arrow Connector 88"/>
              <p:cNvCxnSpPr/>
              <p:nvPr/>
            </p:nvCxnSpPr>
            <p:spPr>
              <a:xfrm flipH="1" flipV="1">
                <a:off x="1175656" y="4245429"/>
                <a:ext cx="914400" cy="0"/>
              </a:xfrm>
              <a:prstGeom prst="straightConnector1">
                <a:avLst/>
              </a:prstGeom>
              <a:ln w="158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90" name="TextBox 89"/>
              <p:cNvSpPr txBox="1"/>
              <p:nvPr/>
            </p:nvSpPr>
            <p:spPr>
              <a:xfrm>
                <a:off x="1575722" y="3267241"/>
                <a:ext cx="410690" cy="584775"/>
              </a:xfrm>
              <a:prstGeom prst="rect">
                <a:avLst/>
              </a:prstGeom>
              <a:noFill/>
              <a:effectLst>
                <a:outerShdw blurRad="50800" dist="38100" dir="2700000" algn="tl" rotWithShape="0">
                  <a:prstClr val="black"/>
                </a:outerShdw>
              </a:effectLst>
            </p:spPr>
            <p:txBody>
              <a:bodyPr wrap="none" rtlCol="0">
                <a:spAutoFit/>
              </a:bodyPr>
              <a:lstStyle/>
              <a:p>
                <a:r>
                  <a:rPr lang="el-GR" sz="3200" i="1" dirty="0" smtClean="0">
                    <a:latin typeface="Constantia" pitchFamily="18" charset="0"/>
                  </a:rPr>
                  <a:t>α</a:t>
                </a:r>
                <a:endParaRPr lang="nl-BE" sz="3200" i="1" dirty="0">
                  <a:latin typeface="Constantia" pitchFamily="18" charset="0"/>
                </a:endParaRPr>
              </a:p>
            </p:txBody>
          </p:sp>
        </p:grpSp>
        <p:pic>
          <p:nvPicPr>
            <p:cNvPr id="86"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rot="5400000">
              <a:off x="2109116" y="4198211"/>
              <a:ext cx="597641" cy="576967"/>
            </a:xfrm>
            <a:prstGeom prst="rect">
              <a:avLst/>
            </a:prstGeom>
            <a:noFill/>
            <a:effectLst>
              <a:glow rad="76200">
                <a:schemeClr val="tx1">
                  <a:alpha val="50000"/>
                </a:schemeClr>
              </a:glow>
            </a:effectLst>
            <a:extLst>
              <a:ext uri="{909E8E84-426E-40DD-AFC4-6F175D3DCCD1}">
                <a14:hiddenFill xmlns:a14="http://schemas.microsoft.com/office/drawing/2010/main">
                  <a:solidFill>
                    <a:srgbClr val="FFFFFF"/>
                  </a:solidFill>
                </a14:hiddenFill>
              </a:ext>
            </a:extLst>
          </p:spPr>
        </p:pic>
      </p:grpSp>
      <p:grpSp>
        <p:nvGrpSpPr>
          <p:cNvPr id="9" name="Group 8"/>
          <p:cNvGrpSpPr/>
          <p:nvPr/>
        </p:nvGrpSpPr>
        <p:grpSpPr>
          <a:xfrm>
            <a:off x="4661183" y="2130018"/>
            <a:ext cx="2557770" cy="2407798"/>
            <a:chOff x="4661183" y="2130018"/>
            <a:chExt cx="2557770" cy="2407798"/>
          </a:xfrm>
        </p:grpSpPr>
        <p:grpSp>
          <p:nvGrpSpPr>
            <p:cNvPr id="79" name="Group 78"/>
            <p:cNvGrpSpPr/>
            <p:nvPr/>
          </p:nvGrpSpPr>
          <p:grpSpPr>
            <a:xfrm>
              <a:off x="4661183" y="2130018"/>
              <a:ext cx="2557770" cy="2407798"/>
              <a:chOff x="4661183" y="2130018"/>
              <a:chExt cx="2557770" cy="2407798"/>
            </a:xfrm>
          </p:grpSpPr>
          <p:sp>
            <p:nvSpPr>
              <p:cNvPr id="72" name="Pie 71"/>
              <p:cNvSpPr/>
              <p:nvPr/>
            </p:nvSpPr>
            <p:spPr>
              <a:xfrm>
                <a:off x="4661183" y="3166216"/>
                <a:ext cx="1371600" cy="1371600"/>
              </a:xfrm>
              <a:prstGeom prst="pie">
                <a:avLst>
                  <a:gd name="adj1" fmla="val 15098048"/>
                  <a:gd name="adj2" fmla="val 19044049"/>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solidFill>
                    <a:schemeClr val="tx1"/>
                  </a:solidFill>
                </a:endParaRPr>
              </a:p>
            </p:txBody>
          </p:sp>
          <p:cxnSp>
            <p:nvCxnSpPr>
              <p:cNvPr id="65" name="Straight Connector 64"/>
              <p:cNvCxnSpPr>
                <a:endCxn id="42" idx="2"/>
              </p:cNvCxnSpPr>
              <p:nvPr/>
            </p:nvCxnSpPr>
            <p:spPr>
              <a:xfrm flipV="1">
                <a:off x="5346983" y="2130018"/>
                <a:ext cx="1871970" cy="173958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7" name="Straight Connector 66"/>
              <p:cNvCxnSpPr/>
              <p:nvPr/>
            </p:nvCxnSpPr>
            <p:spPr>
              <a:xfrm>
                <a:off x="4756191" y="2130018"/>
                <a:ext cx="590792" cy="1739580"/>
              </a:xfrm>
              <a:prstGeom prst="line">
                <a:avLst/>
              </a:prstGeom>
              <a:ln w="15875">
                <a:gradFill>
                  <a:gsLst>
                    <a:gs pos="0">
                      <a:schemeClr val="bg1">
                        <a:alpha val="0"/>
                      </a:schemeClr>
                    </a:gs>
                    <a:gs pos="100000">
                      <a:schemeClr val="tx1"/>
                    </a:gs>
                  </a:gsLst>
                  <a:lin ang="5400000" scaled="0"/>
                </a:gradFill>
              </a:ln>
            </p:spPr>
            <p:style>
              <a:lnRef idx="1">
                <a:schemeClr val="accent1"/>
              </a:lnRef>
              <a:fillRef idx="0">
                <a:schemeClr val="accent1"/>
              </a:fillRef>
              <a:effectRef idx="0">
                <a:schemeClr val="accent1"/>
              </a:effectRef>
              <a:fontRef idx="minor">
                <a:schemeClr val="tx1"/>
              </a:fontRef>
            </p:style>
          </p:cxnSp>
          <p:sp>
            <p:nvSpPr>
              <p:cNvPr id="74" name="TextBox 73"/>
              <p:cNvSpPr txBox="1"/>
              <p:nvPr/>
            </p:nvSpPr>
            <p:spPr>
              <a:xfrm>
                <a:off x="5216184" y="2664312"/>
                <a:ext cx="588623" cy="584775"/>
              </a:xfrm>
              <a:prstGeom prst="rect">
                <a:avLst/>
              </a:prstGeom>
              <a:noFill/>
              <a:effectLst>
                <a:outerShdw blurRad="50800" dist="38100" dir="2700000" algn="tl" rotWithShape="0">
                  <a:prstClr val="black"/>
                </a:outerShdw>
              </a:effectLst>
            </p:spPr>
            <p:txBody>
              <a:bodyPr wrap="none" rtlCol="0">
                <a:spAutoFit/>
              </a:bodyPr>
              <a:lstStyle/>
              <a:p>
                <a:r>
                  <a:rPr lang="el-GR" sz="3200" i="1" dirty="0" smtClean="0">
                    <a:latin typeface="Constantia" pitchFamily="18" charset="0"/>
                  </a:rPr>
                  <a:t>α</a:t>
                </a:r>
                <a:r>
                  <a:rPr lang="en-US" sz="3200" dirty="0" smtClean="0">
                    <a:latin typeface="Constantia" pitchFamily="18" charset="0"/>
                  </a:rPr>
                  <a:t>?</a:t>
                </a:r>
                <a:endParaRPr lang="nl-BE" sz="3200" dirty="0">
                  <a:latin typeface="Constantia" pitchFamily="18" charset="0"/>
                </a:endParaRPr>
              </a:p>
            </p:txBody>
          </p:sp>
        </p:grpSp>
        <p:pic>
          <p:nvPicPr>
            <p:cNvPr id="105"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rot="5400000">
              <a:off x="5048844" y="3801391"/>
              <a:ext cx="597641" cy="576967"/>
            </a:xfrm>
            <a:prstGeom prst="rect">
              <a:avLst/>
            </a:prstGeom>
            <a:noFill/>
            <a:effectLst>
              <a:glow rad="76200">
                <a:schemeClr val="tx1">
                  <a:alpha val="50000"/>
                </a:schemeClr>
              </a:glow>
            </a:effectLst>
            <a:extLst>
              <a:ext uri="{909E8E84-426E-40DD-AFC4-6F175D3DCCD1}">
                <a14:hiddenFill xmlns:a14="http://schemas.microsoft.com/office/drawing/2010/main">
                  <a:solidFill>
                    <a:srgbClr val="FFFFFF"/>
                  </a:solidFill>
                </a14:hiddenFill>
              </a:ext>
            </a:extLst>
          </p:spPr>
        </p:pic>
      </p:grpSp>
      <p:grpSp>
        <p:nvGrpSpPr>
          <p:cNvPr id="10" name="Group 9"/>
          <p:cNvGrpSpPr/>
          <p:nvPr/>
        </p:nvGrpSpPr>
        <p:grpSpPr>
          <a:xfrm>
            <a:off x="4756191" y="2035007"/>
            <a:ext cx="2816663" cy="2861421"/>
            <a:chOff x="4756191" y="2035007"/>
            <a:chExt cx="2816663" cy="2861421"/>
          </a:xfrm>
        </p:grpSpPr>
        <p:cxnSp>
          <p:nvCxnSpPr>
            <p:cNvPr id="37" name="Straight Connector 36"/>
            <p:cNvCxnSpPr>
              <a:endCxn id="42" idx="0"/>
            </p:cNvCxnSpPr>
            <p:nvPr/>
          </p:nvCxnSpPr>
          <p:spPr>
            <a:xfrm flipV="1">
              <a:off x="6887070" y="2035007"/>
              <a:ext cx="362901" cy="2183785"/>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47" name="Pie 46"/>
            <p:cNvSpPr/>
            <p:nvPr/>
          </p:nvSpPr>
          <p:spPr>
            <a:xfrm>
              <a:off x="6201254" y="3524828"/>
              <a:ext cx="1371600" cy="1371600"/>
            </a:xfrm>
            <a:prstGeom prst="pie">
              <a:avLst>
                <a:gd name="adj1" fmla="val 13472553"/>
                <a:gd name="adj2" fmla="val 16771647"/>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solidFill>
                  <a:schemeClr val="tx1"/>
                </a:solidFill>
              </a:endParaRPr>
            </a:p>
          </p:txBody>
        </p:sp>
        <p:cxnSp>
          <p:nvCxnSpPr>
            <p:cNvPr id="36" name="Straight Connector 35"/>
            <p:cNvCxnSpPr/>
            <p:nvPr/>
          </p:nvCxnSpPr>
          <p:spPr>
            <a:xfrm flipH="1" flipV="1">
              <a:off x="4756191" y="2129573"/>
              <a:ext cx="2130880" cy="2089219"/>
            </a:xfrm>
            <a:prstGeom prst="line">
              <a:avLst/>
            </a:prstGeom>
            <a:ln w="15875">
              <a:gradFill>
                <a:gsLst>
                  <a:gs pos="0">
                    <a:schemeClr val="tx1"/>
                  </a:gs>
                  <a:gs pos="100000">
                    <a:schemeClr val="bg1">
                      <a:alpha val="0"/>
                    </a:schemeClr>
                  </a:gs>
                </a:gsLst>
                <a:lin ang="5400000" scaled="0"/>
              </a:gradFill>
              <a:headEnd type="none"/>
              <a:tailEnd type="none"/>
            </a:ln>
          </p:spPr>
          <p:style>
            <a:lnRef idx="1">
              <a:schemeClr val="accent1"/>
            </a:lnRef>
            <a:fillRef idx="0">
              <a:schemeClr val="accent1"/>
            </a:fillRef>
            <a:effectRef idx="0">
              <a:schemeClr val="accent1"/>
            </a:effectRef>
            <a:fontRef idx="minor">
              <a:schemeClr val="tx1"/>
            </a:fontRef>
          </p:style>
        </p:cxnSp>
        <p:sp>
          <p:nvSpPr>
            <p:cNvPr id="44" name="TextBox 43"/>
            <p:cNvSpPr txBox="1"/>
            <p:nvPr/>
          </p:nvSpPr>
          <p:spPr>
            <a:xfrm>
              <a:off x="6346988" y="3040143"/>
              <a:ext cx="588623" cy="584775"/>
            </a:xfrm>
            <a:prstGeom prst="rect">
              <a:avLst/>
            </a:prstGeom>
            <a:noFill/>
            <a:effectLst>
              <a:outerShdw blurRad="50800" dist="38100" dir="2700000" algn="tl" rotWithShape="0">
                <a:prstClr val="black"/>
              </a:outerShdw>
            </a:effectLst>
          </p:spPr>
          <p:txBody>
            <a:bodyPr wrap="none" rtlCol="0">
              <a:spAutoFit/>
            </a:bodyPr>
            <a:lstStyle/>
            <a:p>
              <a:r>
                <a:rPr lang="el-GR" sz="3200" i="1" dirty="0" smtClean="0">
                  <a:latin typeface="Constantia" pitchFamily="18" charset="0"/>
                </a:rPr>
                <a:t>α</a:t>
              </a:r>
              <a:r>
                <a:rPr lang="en-US" sz="3200" dirty="0" smtClean="0">
                  <a:latin typeface="Constantia" pitchFamily="18" charset="0"/>
                </a:rPr>
                <a:t>?</a:t>
              </a:r>
              <a:endParaRPr lang="nl-BE" sz="3200" dirty="0">
                <a:latin typeface="Constantia" pitchFamily="18" charset="0"/>
              </a:endParaRPr>
            </a:p>
          </p:txBody>
        </p:sp>
        <p:pic>
          <p:nvPicPr>
            <p:cNvPr id="106"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rot="5400000">
              <a:off x="6590937" y="4165733"/>
              <a:ext cx="597641" cy="576967"/>
            </a:xfrm>
            <a:prstGeom prst="rect">
              <a:avLst/>
            </a:prstGeom>
            <a:noFill/>
            <a:effectLst>
              <a:glow rad="76200">
                <a:schemeClr val="tx1">
                  <a:alpha val="50000"/>
                </a:schemeClr>
              </a:glow>
            </a:effectLst>
            <a:extLst>
              <a:ext uri="{909E8E84-426E-40DD-AFC4-6F175D3DCCD1}">
                <a14:hiddenFill xmlns:a14="http://schemas.microsoft.com/office/drawing/2010/main">
                  <a:solidFill>
                    <a:srgbClr val="FFFFFF"/>
                  </a:solidFill>
                </a14:hiddenFill>
              </a:ext>
            </a:extLst>
          </p:spPr>
        </p:pic>
      </p:grpSp>
      <p:grpSp>
        <p:nvGrpSpPr>
          <p:cNvPr id="11" name="Group 10"/>
          <p:cNvGrpSpPr/>
          <p:nvPr/>
        </p:nvGrpSpPr>
        <p:grpSpPr>
          <a:xfrm>
            <a:off x="4756191" y="2100514"/>
            <a:ext cx="4469452" cy="2240508"/>
            <a:chOff x="4756191" y="2100514"/>
            <a:chExt cx="4469452" cy="2240508"/>
          </a:xfrm>
        </p:grpSpPr>
        <p:sp>
          <p:nvSpPr>
            <p:cNvPr id="73" name="Pie 72"/>
            <p:cNvSpPr/>
            <p:nvPr/>
          </p:nvSpPr>
          <p:spPr>
            <a:xfrm>
              <a:off x="7854043" y="2969422"/>
              <a:ext cx="1371600" cy="1371600"/>
            </a:xfrm>
            <a:prstGeom prst="pie">
              <a:avLst>
                <a:gd name="adj1" fmla="val 12190870"/>
                <a:gd name="adj2" fmla="val 13850777"/>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solidFill>
                  <a:schemeClr val="tx1"/>
                </a:solidFill>
              </a:endParaRPr>
            </a:p>
          </p:txBody>
        </p:sp>
        <p:cxnSp>
          <p:nvCxnSpPr>
            <p:cNvPr id="69" name="Straight Connector 68"/>
            <p:cNvCxnSpPr/>
            <p:nvPr/>
          </p:nvCxnSpPr>
          <p:spPr>
            <a:xfrm>
              <a:off x="4756191" y="2100514"/>
              <a:ext cx="3791816" cy="1554708"/>
            </a:xfrm>
            <a:prstGeom prst="line">
              <a:avLst/>
            </a:prstGeom>
            <a:ln w="15875">
              <a:gradFill>
                <a:gsLst>
                  <a:gs pos="0">
                    <a:schemeClr val="bg1">
                      <a:alpha val="0"/>
                    </a:schemeClr>
                  </a:gs>
                  <a:gs pos="100000">
                    <a:schemeClr val="tx1"/>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71" name="Straight Connector 70"/>
            <p:cNvCxnSpPr>
              <a:endCxn id="42" idx="3"/>
            </p:cNvCxnSpPr>
            <p:nvPr/>
          </p:nvCxnSpPr>
          <p:spPr>
            <a:xfrm flipH="1" flipV="1">
              <a:off x="7280989" y="2130018"/>
              <a:ext cx="1267018" cy="1525204"/>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75" name="TextBox 74"/>
            <p:cNvSpPr txBox="1"/>
            <p:nvPr/>
          </p:nvSpPr>
          <p:spPr>
            <a:xfrm>
              <a:off x="7447637" y="2779561"/>
              <a:ext cx="588623" cy="584775"/>
            </a:xfrm>
            <a:prstGeom prst="rect">
              <a:avLst/>
            </a:prstGeom>
            <a:noFill/>
            <a:effectLst>
              <a:outerShdw blurRad="50800" dist="38100" dir="2700000" algn="tl" rotWithShape="0">
                <a:prstClr val="black"/>
              </a:outerShdw>
            </a:effectLst>
          </p:spPr>
          <p:txBody>
            <a:bodyPr wrap="none" rtlCol="0">
              <a:spAutoFit/>
            </a:bodyPr>
            <a:lstStyle/>
            <a:p>
              <a:r>
                <a:rPr lang="el-GR" sz="3200" i="1" dirty="0" smtClean="0">
                  <a:latin typeface="Constantia" pitchFamily="18" charset="0"/>
                </a:rPr>
                <a:t>α</a:t>
              </a:r>
              <a:r>
                <a:rPr lang="en-US" sz="3200" dirty="0" smtClean="0">
                  <a:latin typeface="Constantia" pitchFamily="18" charset="0"/>
                </a:rPr>
                <a:t>?</a:t>
              </a:r>
              <a:endParaRPr lang="nl-BE" sz="3200" dirty="0">
                <a:latin typeface="Constantia" pitchFamily="18" charset="0"/>
              </a:endParaRPr>
            </a:p>
          </p:txBody>
        </p:sp>
        <p:pic>
          <p:nvPicPr>
            <p:cNvPr id="107"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rot="5400000">
              <a:off x="8249186" y="3601180"/>
              <a:ext cx="597641" cy="576967"/>
            </a:xfrm>
            <a:prstGeom prst="rect">
              <a:avLst/>
            </a:prstGeom>
            <a:noFill/>
            <a:effectLst>
              <a:glow rad="76200">
                <a:schemeClr val="tx1">
                  <a:alpha val="50000"/>
                </a:schemeClr>
              </a:glow>
            </a:effectLst>
            <a:extLst>
              <a:ext uri="{909E8E84-426E-40DD-AFC4-6F175D3DCCD1}">
                <a14:hiddenFill xmlns:a14="http://schemas.microsoft.com/office/drawing/2010/main">
                  <a:solidFill>
                    <a:srgbClr val="FFFFFF"/>
                  </a:solidFill>
                </a14:hiddenFill>
              </a:ext>
            </a:extLst>
          </p:spPr>
        </p:pic>
      </p:grpSp>
      <p:cxnSp>
        <p:nvCxnSpPr>
          <p:cNvPr id="38" name="Straight Connector 37"/>
          <p:cNvCxnSpPr/>
          <p:nvPr/>
        </p:nvCxnSpPr>
        <p:spPr>
          <a:xfrm>
            <a:off x="6614062" y="2088742"/>
            <a:ext cx="1751558" cy="0"/>
          </a:xfrm>
          <a:prstGeom prst="line">
            <a:avLst/>
          </a:prstGeom>
          <a:ln w="50800" cap="sq">
            <a:solidFill>
              <a:schemeClr val="tx1">
                <a:lumMod val="50000"/>
              </a:schemeClr>
            </a:solidFill>
          </a:ln>
        </p:spPr>
        <p:style>
          <a:lnRef idx="1">
            <a:schemeClr val="accent1"/>
          </a:lnRef>
          <a:fillRef idx="0">
            <a:schemeClr val="accent1"/>
          </a:fillRef>
          <a:effectRef idx="0">
            <a:schemeClr val="accent1"/>
          </a:effectRef>
          <a:fontRef idx="minor">
            <a:schemeClr val="tx1"/>
          </a:fontRef>
        </p:style>
      </p:cxnSp>
      <p:sp>
        <p:nvSpPr>
          <p:cNvPr id="42" name="5-Point Star 41"/>
          <p:cNvSpPr/>
          <p:nvPr/>
        </p:nvSpPr>
        <p:spPr>
          <a:xfrm>
            <a:off x="7199783" y="2035007"/>
            <a:ext cx="100376" cy="95011"/>
          </a:xfrm>
          <a:prstGeom prst="star5">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Tree>
    <p:extLst>
      <p:ext uri="{BB962C8B-B14F-4D97-AF65-F5344CB8AC3E}">
        <p14:creationId xmlns:p14="http://schemas.microsoft.com/office/powerpoint/2010/main" val="4205939915"/>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par>
                                <p:cTn id="8" presetID="10" presetClass="exit" presetSubtype="0" fill="hold" nodeType="withEffect">
                                  <p:stCondLst>
                                    <p:cond delay="0"/>
                                  </p:stCondLst>
                                  <p:childTnLst>
                                    <p:animEffect transition="out" filter="fade">
                                      <p:cBhvr>
                                        <p:cTn id="9" dur="500"/>
                                        <p:tgtEl>
                                          <p:spTgt spid="12"/>
                                        </p:tgtEl>
                                      </p:cBhvr>
                                    </p:animEffect>
                                    <p:set>
                                      <p:cBhvr>
                                        <p:cTn id="10" dur="1" fill="hold">
                                          <p:stCondLst>
                                            <p:cond delay="499"/>
                                          </p:stCondLst>
                                        </p:cTn>
                                        <p:tgtEl>
                                          <p:spTgt spid="12"/>
                                        </p:tgtEl>
                                        <p:attrNameLst>
                                          <p:attrName>style.visibility</p:attrName>
                                        </p:attrNameLst>
                                      </p:cBhvr>
                                      <p:to>
                                        <p:strVal val="hidden"/>
                                      </p:to>
                                    </p:set>
                                  </p:childTnLst>
                                </p:cTn>
                              </p:par>
                              <p:par>
                                <p:cTn id="11" presetID="10" presetClass="entr" presetSubtype="0" fill="hold" nodeType="withEffect">
                                  <p:stCondLst>
                                    <p:cond delay="0"/>
                                  </p:stCondLst>
                                  <p:childTnLst>
                                    <p:set>
                                      <p:cBhvr>
                                        <p:cTn id="12" dur="1" fill="hold">
                                          <p:stCondLst>
                                            <p:cond delay="0"/>
                                          </p:stCondLst>
                                        </p:cTn>
                                        <p:tgtEl>
                                          <p:spTgt spid="84"/>
                                        </p:tgtEl>
                                        <p:attrNameLst>
                                          <p:attrName>style.visibility</p:attrName>
                                        </p:attrNameLst>
                                      </p:cBhvr>
                                      <p:to>
                                        <p:strVal val="visible"/>
                                      </p:to>
                                    </p:set>
                                    <p:animEffect transition="in" filter="fade">
                                      <p:cBhvr>
                                        <p:cTn id="13" dur="500"/>
                                        <p:tgtEl>
                                          <p:spTgt spid="84"/>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xit" presetSubtype="0" fill="hold" nodeType="clickEffect">
                                  <p:stCondLst>
                                    <p:cond delay="0"/>
                                  </p:stCondLst>
                                  <p:childTnLst>
                                    <p:animEffect transition="out" filter="fade">
                                      <p:cBhvr>
                                        <p:cTn id="17" dur="500"/>
                                        <p:tgtEl>
                                          <p:spTgt spid="84"/>
                                        </p:tgtEl>
                                      </p:cBhvr>
                                    </p:animEffect>
                                    <p:set>
                                      <p:cBhvr>
                                        <p:cTn id="18" dur="1" fill="hold">
                                          <p:stCondLst>
                                            <p:cond delay="499"/>
                                          </p:stCondLst>
                                        </p:cTn>
                                        <p:tgtEl>
                                          <p:spTgt spid="84"/>
                                        </p:tgtEl>
                                        <p:attrNameLst>
                                          <p:attrName>style.visibility</p:attrName>
                                        </p:attrNameLst>
                                      </p:cBhvr>
                                      <p:to>
                                        <p:strVal val="hidden"/>
                                      </p:to>
                                    </p:set>
                                  </p:childTnLst>
                                </p:cTn>
                              </p:par>
                              <p:par>
                                <p:cTn id="19" presetID="10" presetClass="entr" presetSubtype="0" fill="hold" nodeType="with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fade">
                                      <p:cBhvr>
                                        <p:cTn id="21" dur="500"/>
                                        <p:tgtEl>
                                          <p:spTgt spid="12"/>
                                        </p:tgtEl>
                                      </p:cBhvr>
                                    </p:animEffect>
                                  </p:childTnLst>
                                </p:cTn>
                              </p:par>
                              <p:par>
                                <p:cTn id="22" presetID="10" presetClass="entr" presetSubtype="0" fill="hold" nodeType="withEffect">
                                  <p:stCondLst>
                                    <p:cond delay="0"/>
                                  </p:stCondLst>
                                  <p:childTnLst>
                                    <p:set>
                                      <p:cBhvr>
                                        <p:cTn id="23" dur="1" fill="hold">
                                          <p:stCondLst>
                                            <p:cond delay="0"/>
                                          </p:stCondLst>
                                        </p:cTn>
                                        <p:tgtEl>
                                          <p:spTgt spid="61"/>
                                        </p:tgtEl>
                                        <p:attrNameLst>
                                          <p:attrName>style.visibility</p:attrName>
                                        </p:attrNameLst>
                                      </p:cBhvr>
                                      <p:to>
                                        <p:strVal val="visible"/>
                                      </p:to>
                                    </p:set>
                                    <p:animEffect transition="in" filter="fade">
                                      <p:cBhvr>
                                        <p:cTn id="24" dur="500"/>
                                        <p:tgtEl>
                                          <p:spTgt spid="61"/>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fade">
                                      <p:cBhvr>
                                        <p:cTn id="29" dur="500"/>
                                        <p:tgtEl>
                                          <p:spTgt spid="10"/>
                                        </p:tgtEl>
                                      </p:cBhvr>
                                    </p:animEffect>
                                  </p:childTnLst>
                                </p:cTn>
                              </p:par>
                            </p:childTnLst>
                          </p:cTn>
                        </p:par>
                        <p:par>
                          <p:cTn id="30" fill="hold">
                            <p:stCondLst>
                              <p:cond delay="500"/>
                            </p:stCondLst>
                            <p:childTnLst>
                              <p:par>
                                <p:cTn id="31" presetID="10" presetClass="entr" presetSubtype="0" fill="hold" nodeType="after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fade">
                                      <p:cBhvr>
                                        <p:cTn id="33" dur="500"/>
                                        <p:tgtEl>
                                          <p:spTgt spid="9"/>
                                        </p:tgtEl>
                                      </p:cBhvr>
                                    </p:animEffect>
                                  </p:childTnLst>
                                </p:cTn>
                              </p:par>
                            </p:childTnLst>
                          </p:cTn>
                        </p:par>
                        <p:par>
                          <p:cTn id="34" fill="hold">
                            <p:stCondLst>
                              <p:cond delay="1000"/>
                            </p:stCondLst>
                            <p:childTnLst>
                              <p:par>
                                <p:cTn id="35" presetID="10" presetClass="entr" presetSubtype="0" fill="hold" nodeType="after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fade">
                                      <p:cBhvr>
                                        <p:cTn id="3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2" descr="E:\Richardt\Dropbox\Talks\2013-01 Perception of IBR (Rainbow Seminar)\2013-01 Perception of IBR.key\Extended Retinal Hypothesis Equations.png"/>
          <p:cNvPicPr>
            <a:picLocks noChangeAspect="1" noChangeArrowheads="1"/>
          </p:cNvPicPr>
          <p:nvPr/>
        </p:nvPicPr>
        <p:blipFill rotWithShape="1">
          <a:blip r:embed="rId3">
            <a:extLst>
              <a:ext uri="{28A0092B-C50C-407E-A947-70E740481C1C}">
                <a14:useLocalDpi xmlns:a14="http://schemas.microsoft.com/office/drawing/2010/main" val="0"/>
              </a:ext>
            </a:extLst>
          </a:blip>
          <a:srcRect l="29437" t="95247" r="27712" b="-1945"/>
          <a:stretch/>
        </p:blipFill>
        <p:spPr bwMode="auto">
          <a:xfrm>
            <a:off x="2002721" y="4105275"/>
            <a:ext cx="2055395" cy="273844"/>
          </a:xfrm>
          <a:prstGeom prst="rect">
            <a:avLst/>
          </a:prstGeom>
          <a:noFill/>
          <a:effectLst>
            <a:outerShdw blurRad="50800" dist="25400" dir="2700000" algn="tl" rotWithShape="0">
              <a:prstClr val="black"/>
            </a:outerShdw>
          </a:effectLst>
          <a:extLst>
            <a:ext uri="{909E8E84-426E-40DD-AFC4-6F175D3DCCD1}">
              <a14:hiddenFill xmlns:a14="http://schemas.microsoft.com/office/drawing/2010/main">
                <a:solidFill>
                  <a:srgbClr val="FFFFFF"/>
                </a:solidFill>
              </a14:hiddenFill>
            </a:ext>
          </a:extLst>
        </p:spPr>
      </p:pic>
      <p:pic>
        <p:nvPicPr>
          <p:cNvPr id="18" name="Picture 2" descr="E:\Richardt\Dropbox\Talks\2013-01 Perception of IBR (Rainbow Seminar)\2013-01 Perception of IBR.key\Extended Retinal Hypothesis Equations.png"/>
          <p:cNvPicPr>
            <a:picLocks noChangeAspect="1" noChangeArrowheads="1"/>
          </p:cNvPicPr>
          <p:nvPr/>
        </p:nvPicPr>
        <p:blipFill rotWithShape="1">
          <a:blip r:embed="rId3">
            <a:extLst>
              <a:ext uri="{28A0092B-C50C-407E-A947-70E740481C1C}">
                <a14:useLocalDpi xmlns:a14="http://schemas.microsoft.com/office/drawing/2010/main" val="0"/>
              </a:ext>
            </a:extLst>
          </a:blip>
          <a:srcRect t="48635" b="24723"/>
          <a:stretch/>
        </p:blipFill>
        <p:spPr bwMode="auto">
          <a:xfrm>
            <a:off x="1947089" y="2884057"/>
            <a:ext cx="4796631" cy="1089155"/>
          </a:xfrm>
          <a:prstGeom prst="rect">
            <a:avLst/>
          </a:prstGeom>
          <a:noFill/>
          <a:effectLst>
            <a:outerShdw blurRad="50800" dist="25400" dir="2700000" algn="tl" rotWithShape="0">
              <a:prstClr val="black"/>
            </a:outerShdw>
          </a:effectLst>
          <a:extLst>
            <a:ext uri="{909E8E84-426E-40DD-AFC4-6F175D3DCCD1}">
              <a14:hiddenFill xmlns:a14="http://schemas.microsoft.com/office/drawing/2010/main">
                <a:solidFill>
                  <a:srgbClr val="FFFFFF"/>
                </a:solidFill>
              </a14:hiddenFill>
            </a:ext>
          </a:extLst>
        </p:spPr>
      </p:pic>
      <p:pic>
        <p:nvPicPr>
          <p:cNvPr id="1026" name="Picture 2" descr="E:\Richardt\Dropbox\Talks\2013-01 Perception of IBR (Rainbow Seminar)\2013-01 Perception of IBR.key\Extended Retinal Hypothesis Equations.png"/>
          <p:cNvPicPr>
            <a:picLocks noChangeAspect="1" noChangeArrowheads="1"/>
          </p:cNvPicPr>
          <p:nvPr/>
        </p:nvPicPr>
        <p:blipFill rotWithShape="1">
          <a:blip r:embed="rId3">
            <a:extLst>
              <a:ext uri="{28A0092B-C50C-407E-A947-70E740481C1C}">
                <a14:useLocalDpi xmlns:a14="http://schemas.microsoft.com/office/drawing/2010/main" val="0"/>
              </a:ext>
            </a:extLst>
          </a:blip>
          <a:srcRect b="68093"/>
          <a:stretch/>
        </p:blipFill>
        <p:spPr bwMode="auto">
          <a:xfrm>
            <a:off x="1685335" y="1384663"/>
            <a:ext cx="4796631" cy="1304379"/>
          </a:xfrm>
          <a:prstGeom prst="rect">
            <a:avLst/>
          </a:prstGeom>
          <a:noFill/>
          <a:effectLst>
            <a:outerShdw blurRad="50800" dist="25400" dir="2700000" algn="tl" rotWithShape="0">
              <a:prstClr val="black"/>
            </a:outerShdw>
          </a:effectLst>
          <a:extLst>
            <a:ext uri="{909E8E84-426E-40DD-AFC4-6F175D3DCCD1}">
              <a14:hiddenFill xmlns:a14="http://schemas.microsoft.com/office/drawing/2010/main">
                <a:solidFill>
                  <a:srgbClr val="FFFFFF"/>
                </a:solidFill>
              </a14:hiddenFill>
            </a:ext>
          </a:extLst>
        </p:spPr>
      </p:pic>
      <p:sp>
        <p:nvSpPr>
          <p:cNvPr id="19458" name="Rectangle 2"/>
          <p:cNvSpPr>
            <a:spLocks noGrp="1" noChangeArrowheads="1"/>
          </p:cNvSpPr>
          <p:nvPr>
            <p:ph type="title"/>
          </p:nvPr>
        </p:nvSpPr>
        <p:spPr>
          <a:ln/>
        </p:spPr>
        <p:txBody>
          <a:bodyPr/>
          <a:lstStyle/>
          <a:p>
            <a:pPr algn="ctr"/>
            <a:r>
              <a:rPr lang="en-US"/>
              <a:t>Extended retinal hypothesis</a:t>
            </a:r>
          </a:p>
        </p:txBody>
      </p:sp>
      <p:sp>
        <p:nvSpPr>
          <p:cNvPr id="6" name="Oval 5"/>
          <p:cNvSpPr/>
          <p:nvPr/>
        </p:nvSpPr>
        <p:spPr>
          <a:xfrm>
            <a:off x="5574030" y="1708420"/>
            <a:ext cx="274320" cy="274320"/>
          </a:xfrm>
          <a:prstGeom prst="ellipse">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7" name="Oval 6"/>
          <p:cNvSpPr/>
          <p:nvPr/>
        </p:nvSpPr>
        <p:spPr>
          <a:xfrm>
            <a:off x="4583430" y="2370951"/>
            <a:ext cx="274320" cy="274320"/>
          </a:xfrm>
          <a:prstGeom prst="ellipse">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8" name="Oval 7"/>
          <p:cNvSpPr/>
          <p:nvPr/>
        </p:nvSpPr>
        <p:spPr>
          <a:xfrm>
            <a:off x="6067425" y="3259455"/>
            <a:ext cx="274320" cy="274320"/>
          </a:xfrm>
          <a:prstGeom prst="ellipse">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9" name="Oval 8"/>
          <p:cNvSpPr/>
          <p:nvPr/>
        </p:nvSpPr>
        <p:spPr>
          <a:xfrm>
            <a:off x="5848350" y="3571875"/>
            <a:ext cx="274320" cy="274320"/>
          </a:xfrm>
          <a:prstGeom prst="ellipse">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10" name="Oval 9"/>
          <p:cNvSpPr/>
          <p:nvPr/>
        </p:nvSpPr>
        <p:spPr>
          <a:xfrm>
            <a:off x="5318760" y="3272020"/>
            <a:ext cx="274320" cy="274320"/>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11" name="Oval 10"/>
          <p:cNvSpPr/>
          <p:nvPr/>
        </p:nvSpPr>
        <p:spPr>
          <a:xfrm>
            <a:off x="5130165" y="3581400"/>
            <a:ext cx="274320" cy="274320"/>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12" name="Oval 11"/>
          <p:cNvSpPr/>
          <p:nvPr/>
        </p:nvSpPr>
        <p:spPr>
          <a:xfrm>
            <a:off x="4051631" y="2049415"/>
            <a:ext cx="274320" cy="274320"/>
          </a:xfrm>
          <a:prstGeom prst="ellipse">
            <a:avLst/>
          </a:prstGeom>
          <a:noFill/>
          <a:ln w="38100">
            <a:solidFill>
              <a:srgbClr val="00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13" name="Oval 12"/>
          <p:cNvSpPr/>
          <p:nvPr/>
        </p:nvSpPr>
        <p:spPr>
          <a:xfrm>
            <a:off x="3802846" y="3259455"/>
            <a:ext cx="274320" cy="274320"/>
          </a:xfrm>
          <a:prstGeom prst="ellipse">
            <a:avLst/>
          </a:prstGeom>
          <a:noFill/>
          <a:ln w="38100">
            <a:solidFill>
              <a:srgbClr val="00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14" name="Oval 13"/>
          <p:cNvSpPr/>
          <p:nvPr/>
        </p:nvSpPr>
        <p:spPr>
          <a:xfrm>
            <a:off x="3802846" y="2370951"/>
            <a:ext cx="274320" cy="274320"/>
          </a:xfrm>
          <a:prstGeom prst="ellipse">
            <a:avLst/>
          </a:prstGeom>
          <a:noFill/>
          <a:ln w="381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15" name="Oval 14"/>
          <p:cNvSpPr/>
          <p:nvPr/>
        </p:nvSpPr>
        <p:spPr>
          <a:xfrm>
            <a:off x="4000966" y="3571875"/>
            <a:ext cx="274320" cy="274320"/>
          </a:xfrm>
          <a:prstGeom prst="ellipse">
            <a:avLst/>
          </a:prstGeom>
          <a:noFill/>
          <a:ln w="381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2" name="Slide Number Placeholder 1"/>
          <p:cNvSpPr>
            <a:spLocks noGrp="1"/>
          </p:cNvSpPr>
          <p:nvPr>
            <p:ph type="sldNum" sz="quarter" idx="4"/>
          </p:nvPr>
        </p:nvSpPr>
        <p:spPr/>
        <p:txBody>
          <a:bodyPr/>
          <a:lstStyle/>
          <a:p>
            <a:fld id="{0FB56013-B943-42BA-886F-6F9D4EB85E9D}" type="slidenum">
              <a:rPr lang="en-US" smtClean="0"/>
              <a:pPr/>
              <a:t>19</a:t>
            </a:fld>
            <a:endParaRPr lang="en-US" dirty="0"/>
          </a:p>
        </p:txBody>
      </p:sp>
    </p:spTree>
    <p:extLst>
      <p:ext uri="{BB962C8B-B14F-4D97-AF65-F5344CB8AC3E}">
        <p14:creationId xmlns:p14="http://schemas.microsoft.com/office/powerpoint/2010/main" val="2261976306"/>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childTnLst>
                                </p:cTn>
                              </p:par>
                              <p:par>
                                <p:cTn id="9" presetID="23" presetClass="entr" presetSubtype="16"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ppt_w</p:attrName>
                                        </p:attrNameLst>
                                      </p:cBhvr>
                                      <p:tavLst>
                                        <p:tav tm="0">
                                          <p:val>
                                            <p:fltVal val="0"/>
                                          </p:val>
                                        </p:tav>
                                        <p:tav tm="100000">
                                          <p:val>
                                            <p:strVal val="#ppt_w"/>
                                          </p:val>
                                        </p:tav>
                                      </p:tavLst>
                                    </p:anim>
                                    <p:anim calcmode="lin" valueType="num">
                                      <p:cBhvr>
                                        <p:cTn id="12" dur="500" fill="hold"/>
                                        <p:tgtEl>
                                          <p:spTgt spid="11"/>
                                        </p:tgtEl>
                                        <p:attrNameLst>
                                          <p:attrName>ppt_h</p:attrName>
                                        </p:attrNameLst>
                                      </p:cBhvr>
                                      <p:tavLst>
                                        <p:tav tm="0">
                                          <p:val>
                                            <p:fltVal val="0"/>
                                          </p:val>
                                        </p:tav>
                                        <p:tav tm="100000">
                                          <p:val>
                                            <p:strVal val="#ppt_h"/>
                                          </p:val>
                                        </p:tav>
                                      </p:tavLst>
                                    </p:anim>
                                  </p:childTnLst>
                                </p:cTn>
                              </p:par>
                            </p:childTnLst>
                          </p:cTn>
                        </p:par>
                        <p:par>
                          <p:cTn id="13" fill="hold">
                            <p:stCondLst>
                              <p:cond delay="500"/>
                            </p:stCondLst>
                            <p:childTnLst>
                              <p:par>
                                <p:cTn id="14" presetID="23" presetClass="entr" presetSubtype="16"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p:cTn id="16" dur="500" fill="hold"/>
                                        <p:tgtEl>
                                          <p:spTgt spid="6"/>
                                        </p:tgtEl>
                                        <p:attrNameLst>
                                          <p:attrName>ppt_w</p:attrName>
                                        </p:attrNameLst>
                                      </p:cBhvr>
                                      <p:tavLst>
                                        <p:tav tm="0">
                                          <p:val>
                                            <p:fltVal val="0"/>
                                          </p:val>
                                        </p:tav>
                                        <p:tav tm="100000">
                                          <p:val>
                                            <p:strVal val="#ppt_w"/>
                                          </p:val>
                                        </p:tav>
                                      </p:tavLst>
                                    </p:anim>
                                    <p:anim calcmode="lin" valueType="num">
                                      <p:cBhvr>
                                        <p:cTn id="17" dur="500" fill="hold"/>
                                        <p:tgtEl>
                                          <p:spTgt spid="6"/>
                                        </p:tgtEl>
                                        <p:attrNameLst>
                                          <p:attrName>ppt_h</p:attrName>
                                        </p:attrNameLst>
                                      </p:cBhvr>
                                      <p:tavLst>
                                        <p:tav tm="0">
                                          <p:val>
                                            <p:fltVal val="0"/>
                                          </p:val>
                                        </p:tav>
                                        <p:tav tm="100000">
                                          <p:val>
                                            <p:strVal val="#ppt_h"/>
                                          </p:val>
                                        </p:tav>
                                      </p:tavLst>
                                    </p:anim>
                                  </p:childTnLst>
                                </p:cTn>
                              </p:par>
                              <p:par>
                                <p:cTn id="18" presetID="23" presetClass="entr" presetSubtype="16" fill="hold" grpId="0" nodeType="withEffect">
                                  <p:stCondLst>
                                    <p:cond delay="0"/>
                                  </p:stCondLst>
                                  <p:childTnLst>
                                    <p:set>
                                      <p:cBhvr>
                                        <p:cTn id="19" dur="1" fill="hold">
                                          <p:stCondLst>
                                            <p:cond delay="0"/>
                                          </p:stCondLst>
                                        </p:cTn>
                                        <p:tgtEl>
                                          <p:spTgt spid="7"/>
                                        </p:tgtEl>
                                        <p:attrNameLst>
                                          <p:attrName>style.visibility</p:attrName>
                                        </p:attrNameLst>
                                      </p:cBhvr>
                                      <p:to>
                                        <p:strVal val="visible"/>
                                      </p:to>
                                    </p:set>
                                    <p:anim calcmode="lin" valueType="num">
                                      <p:cBhvr>
                                        <p:cTn id="20" dur="500" fill="hold"/>
                                        <p:tgtEl>
                                          <p:spTgt spid="7"/>
                                        </p:tgtEl>
                                        <p:attrNameLst>
                                          <p:attrName>ppt_w</p:attrName>
                                        </p:attrNameLst>
                                      </p:cBhvr>
                                      <p:tavLst>
                                        <p:tav tm="0">
                                          <p:val>
                                            <p:fltVal val="0"/>
                                          </p:val>
                                        </p:tav>
                                        <p:tav tm="100000">
                                          <p:val>
                                            <p:strVal val="#ppt_w"/>
                                          </p:val>
                                        </p:tav>
                                      </p:tavLst>
                                    </p:anim>
                                    <p:anim calcmode="lin" valueType="num">
                                      <p:cBhvr>
                                        <p:cTn id="21" dur="500" fill="hold"/>
                                        <p:tgtEl>
                                          <p:spTgt spid="7"/>
                                        </p:tgtEl>
                                        <p:attrNameLst>
                                          <p:attrName>ppt_h</p:attrName>
                                        </p:attrNameLst>
                                      </p:cBhvr>
                                      <p:tavLst>
                                        <p:tav tm="0">
                                          <p:val>
                                            <p:fltVal val="0"/>
                                          </p:val>
                                        </p:tav>
                                        <p:tav tm="100000">
                                          <p:val>
                                            <p:strVal val="#ppt_h"/>
                                          </p:val>
                                        </p:tav>
                                      </p:tavLst>
                                    </p:anim>
                                  </p:childTnLst>
                                </p:cTn>
                              </p:par>
                              <p:par>
                                <p:cTn id="22" presetID="23" presetClass="entr" presetSubtype="16" fill="hold" grpId="0" nodeType="withEffect">
                                  <p:stCondLst>
                                    <p:cond delay="0"/>
                                  </p:stCondLst>
                                  <p:childTnLst>
                                    <p:set>
                                      <p:cBhvr>
                                        <p:cTn id="23" dur="1" fill="hold">
                                          <p:stCondLst>
                                            <p:cond delay="0"/>
                                          </p:stCondLst>
                                        </p:cTn>
                                        <p:tgtEl>
                                          <p:spTgt spid="8"/>
                                        </p:tgtEl>
                                        <p:attrNameLst>
                                          <p:attrName>style.visibility</p:attrName>
                                        </p:attrNameLst>
                                      </p:cBhvr>
                                      <p:to>
                                        <p:strVal val="visible"/>
                                      </p:to>
                                    </p:set>
                                    <p:anim calcmode="lin" valueType="num">
                                      <p:cBhvr>
                                        <p:cTn id="24" dur="500" fill="hold"/>
                                        <p:tgtEl>
                                          <p:spTgt spid="8"/>
                                        </p:tgtEl>
                                        <p:attrNameLst>
                                          <p:attrName>ppt_w</p:attrName>
                                        </p:attrNameLst>
                                      </p:cBhvr>
                                      <p:tavLst>
                                        <p:tav tm="0">
                                          <p:val>
                                            <p:fltVal val="0"/>
                                          </p:val>
                                        </p:tav>
                                        <p:tav tm="100000">
                                          <p:val>
                                            <p:strVal val="#ppt_w"/>
                                          </p:val>
                                        </p:tav>
                                      </p:tavLst>
                                    </p:anim>
                                    <p:anim calcmode="lin" valueType="num">
                                      <p:cBhvr>
                                        <p:cTn id="25" dur="500" fill="hold"/>
                                        <p:tgtEl>
                                          <p:spTgt spid="8"/>
                                        </p:tgtEl>
                                        <p:attrNameLst>
                                          <p:attrName>ppt_h</p:attrName>
                                        </p:attrNameLst>
                                      </p:cBhvr>
                                      <p:tavLst>
                                        <p:tav tm="0">
                                          <p:val>
                                            <p:fltVal val="0"/>
                                          </p:val>
                                        </p:tav>
                                        <p:tav tm="100000">
                                          <p:val>
                                            <p:strVal val="#ppt_h"/>
                                          </p:val>
                                        </p:tav>
                                      </p:tavLst>
                                    </p:anim>
                                  </p:childTnLst>
                                </p:cTn>
                              </p:par>
                              <p:par>
                                <p:cTn id="26" presetID="23" presetClass="entr" presetSubtype="16" fill="hold" grpId="0" nodeType="withEffect">
                                  <p:stCondLst>
                                    <p:cond delay="0"/>
                                  </p:stCondLst>
                                  <p:childTnLst>
                                    <p:set>
                                      <p:cBhvr>
                                        <p:cTn id="27" dur="1" fill="hold">
                                          <p:stCondLst>
                                            <p:cond delay="0"/>
                                          </p:stCondLst>
                                        </p:cTn>
                                        <p:tgtEl>
                                          <p:spTgt spid="9"/>
                                        </p:tgtEl>
                                        <p:attrNameLst>
                                          <p:attrName>style.visibility</p:attrName>
                                        </p:attrNameLst>
                                      </p:cBhvr>
                                      <p:to>
                                        <p:strVal val="visible"/>
                                      </p:to>
                                    </p:set>
                                    <p:anim calcmode="lin" valueType="num">
                                      <p:cBhvr>
                                        <p:cTn id="28" dur="500" fill="hold"/>
                                        <p:tgtEl>
                                          <p:spTgt spid="9"/>
                                        </p:tgtEl>
                                        <p:attrNameLst>
                                          <p:attrName>ppt_w</p:attrName>
                                        </p:attrNameLst>
                                      </p:cBhvr>
                                      <p:tavLst>
                                        <p:tav tm="0">
                                          <p:val>
                                            <p:fltVal val="0"/>
                                          </p:val>
                                        </p:tav>
                                        <p:tav tm="100000">
                                          <p:val>
                                            <p:strVal val="#ppt_w"/>
                                          </p:val>
                                        </p:tav>
                                      </p:tavLst>
                                    </p:anim>
                                    <p:anim calcmode="lin" valueType="num">
                                      <p:cBhvr>
                                        <p:cTn id="29" dur="500" fill="hold"/>
                                        <p:tgtEl>
                                          <p:spTgt spid="9"/>
                                        </p:tgtEl>
                                        <p:attrNameLst>
                                          <p:attrName>ppt_h</p:attrName>
                                        </p:attrNameLst>
                                      </p:cBhvr>
                                      <p:tavLst>
                                        <p:tav tm="0">
                                          <p:val>
                                            <p:fltVal val="0"/>
                                          </p:val>
                                        </p:tav>
                                        <p:tav tm="100000">
                                          <p:val>
                                            <p:strVal val="#ppt_h"/>
                                          </p:val>
                                        </p:tav>
                                      </p:tavLst>
                                    </p:anim>
                                  </p:childTnLst>
                                </p:cTn>
                              </p:par>
                            </p:childTnLst>
                          </p:cTn>
                        </p:par>
                        <p:par>
                          <p:cTn id="30" fill="hold">
                            <p:stCondLst>
                              <p:cond delay="1000"/>
                            </p:stCondLst>
                            <p:childTnLst>
                              <p:par>
                                <p:cTn id="31" presetID="23" presetClass="entr" presetSubtype="16" fill="hold" grpId="0" nodeType="afterEffect">
                                  <p:stCondLst>
                                    <p:cond delay="0"/>
                                  </p:stCondLst>
                                  <p:childTnLst>
                                    <p:set>
                                      <p:cBhvr>
                                        <p:cTn id="32" dur="1" fill="hold">
                                          <p:stCondLst>
                                            <p:cond delay="0"/>
                                          </p:stCondLst>
                                        </p:cTn>
                                        <p:tgtEl>
                                          <p:spTgt spid="12"/>
                                        </p:tgtEl>
                                        <p:attrNameLst>
                                          <p:attrName>style.visibility</p:attrName>
                                        </p:attrNameLst>
                                      </p:cBhvr>
                                      <p:to>
                                        <p:strVal val="visible"/>
                                      </p:to>
                                    </p:set>
                                    <p:anim calcmode="lin" valueType="num">
                                      <p:cBhvr>
                                        <p:cTn id="33" dur="500" fill="hold"/>
                                        <p:tgtEl>
                                          <p:spTgt spid="12"/>
                                        </p:tgtEl>
                                        <p:attrNameLst>
                                          <p:attrName>ppt_w</p:attrName>
                                        </p:attrNameLst>
                                      </p:cBhvr>
                                      <p:tavLst>
                                        <p:tav tm="0">
                                          <p:val>
                                            <p:fltVal val="0"/>
                                          </p:val>
                                        </p:tav>
                                        <p:tav tm="100000">
                                          <p:val>
                                            <p:strVal val="#ppt_w"/>
                                          </p:val>
                                        </p:tav>
                                      </p:tavLst>
                                    </p:anim>
                                    <p:anim calcmode="lin" valueType="num">
                                      <p:cBhvr>
                                        <p:cTn id="34" dur="500" fill="hold"/>
                                        <p:tgtEl>
                                          <p:spTgt spid="12"/>
                                        </p:tgtEl>
                                        <p:attrNameLst>
                                          <p:attrName>ppt_h</p:attrName>
                                        </p:attrNameLst>
                                      </p:cBhvr>
                                      <p:tavLst>
                                        <p:tav tm="0">
                                          <p:val>
                                            <p:fltVal val="0"/>
                                          </p:val>
                                        </p:tav>
                                        <p:tav tm="100000">
                                          <p:val>
                                            <p:strVal val="#ppt_h"/>
                                          </p:val>
                                        </p:tav>
                                      </p:tavLst>
                                    </p:anim>
                                  </p:childTnLst>
                                </p:cTn>
                              </p:par>
                              <p:par>
                                <p:cTn id="35" presetID="23" presetClass="entr" presetSubtype="16" fill="hold" grpId="0" nodeType="withEffect">
                                  <p:stCondLst>
                                    <p:cond delay="0"/>
                                  </p:stCondLst>
                                  <p:childTnLst>
                                    <p:set>
                                      <p:cBhvr>
                                        <p:cTn id="36" dur="1" fill="hold">
                                          <p:stCondLst>
                                            <p:cond delay="0"/>
                                          </p:stCondLst>
                                        </p:cTn>
                                        <p:tgtEl>
                                          <p:spTgt spid="13"/>
                                        </p:tgtEl>
                                        <p:attrNameLst>
                                          <p:attrName>style.visibility</p:attrName>
                                        </p:attrNameLst>
                                      </p:cBhvr>
                                      <p:to>
                                        <p:strVal val="visible"/>
                                      </p:to>
                                    </p:set>
                                    <p:anim calcmode="lin" valueType="num">
                                      <p:cBhvr>
                                        <p:cTn id="37" dur="500" fill="hold"/>
                                        <p:tgtEl>
                                          <p:spTgt spid="13"/>
                                        </p:tgtEl>
                                        <p:attrNameLst>
                                          <p:attrName>ppt_w</p:attrName>
                                        </p:attrNameLst>
                                      </p:cBhvr>
                                      <p:tavLst>
                                        <p:tav tm="0">
                                          <p:val>
                                            <p:fltVal val="0"/>
                                          </p:val>
                                        </p:tav>
                                        <p:tav tm="100000">
                                          <p:val>
                                            <p:strVal val="#ppt_w"/>
                                          </p:val>
                                        </p:tav>
                                      </p:tavLst>
                                    </p:anim>
                                    <p:anim calcmode="lin" valueType="num">
                                      <p:cBhvr>
                                        <p:cTn id="38" dur="500" fill="hold"/>
                                        <p:tgtEl>
                                          <p:spTgt spid="13"/>
                                        </p:tgtEl>
                                        <p:attrNameLst>
                                          <p:attrName>ppt_h</p:attrName>
                                        </p:attrNameLst>
                                      </p:cBhvr>
                                      <p:tavLst>
                                        <p:tav tm="0">
                                          <p:val>
                                            <p:fltVal val="0"/>
                                          </p:val>
                                        </p:tav>
                                        <p:tav tm="100000">
                                          <p:val>
                                            <p:strVal val="#ppt_h"/>
                                          </p:val>
                                        </p:tav>
                                      </p:tavLst>
                                    </p:anim>
                                  </p:childTnLst>
                                </p:cTn>
                              </p:par>
                            </p:childTnLst>
                          </p:cTn>
                        </p:par>
                        <p:par>
                          <p:cTn id="39" fill="hold">
                            <p:stCondLst>
                              <p:cond delay="1500"/>
                            </p:stCondLst>
                            <p:childTnLst>
                              <p:par>
                                <p:cTn id="40" presetID="23" presetClass="entr" presetSubtype="16" fill="hold" grpId="0" nodeType="afterEffect">
                                  <p:stCondLst>
                                    <p:cond delay="0"/>
                                  </p:stCondLst>
                                  <p:childTnLst>
                                    <p:set>
                                      <p:cBhvr>
                                        <p:cTn id="41" dur="1" fill="hold">
                                          <p:stCondLst>
                                            <p:cond delay="0"/>
                                          </p:stCondLst>
                                        </p:cTn>
                                        <p:tgtEl>
                                          <p:spTgt spid="15"/>
                                        </p:tgtEl>
                                        <p:attrNameLst>
                                          <p:attrName>style.visibility</p:attrName>
                                        </p:attrNameLst>
                                      </p:cBhvr>
                                      <p:to>
                                        <p:strVal val="visible"/>
                                      </p:to>
                                    </p:set>
                                    <p:anim calcmode="lin" valueType="num">
                                      <p:cBhvr>
                                        <p:cTn id="42" dur="500" fill="hold"/>
                                        <p:tgtEl>
                                          <p:spTgt spid="15"/>
                                        </p:tgtEl>
                                        <p:attrNameLst>
                                          <p:attrName>ppt_w</p:attrName>
                                        </p:attrNameLst>
                                      </p:cBhvr>
                                      <p:tavLst>
                                        <p:tav tm="0">
                                          <p:val>
                                            <p:fltVal val="0"/>
                                          </p:val>
                                        </p:tav>
                                        <p:tav tm="100000">
                                          <p:val>
                                            <p:strVal val="#ppt_w"/>
                                          </p:val>
                                        </p:tav>
                                      </p:tavLst>
                                    </p:anim>
                                    <p:anim calcmode="lin" valueType="num">
                                      <p:cBhvr>
                                        <p:cTn id="43" dur="500" fill="hold"/>
                                        <p:tgtEl>
                                          <p:spTgt spid="15"/>
                                        </p:tgtEl>
                                        <p:attrNameLst>
                                          <p:attrName>ppt_h</p:attrName>
                                        </p:attrNameLst>
                                      </p:cBhvr>
                                      <p:tavLst>
                                        <p:tav tm="0">
                                          <p:val>
                                            <p:fltVal val="0"/>
                                          </p:val>
                                        </p:tav>
                                        <p:tav tm="100000">
                                          <p:val>
                                            <p:strVal val="#ppt_h"/>
                                          </p:val>
                                        </p:tav>
                                      </p:tavLst>
                                    </p:anim>
                                  </p:childTnLst>
                                </p:cTn>
                              </p:par>
                              <p:par>
                                <p:cTn id="44" presetID="23" presetClass="entr" presetSubtype="16" fill="hold" grpId="0" nodeType="withEffect">
                                  <p:stCondLst>
                                    <p:cond delay="0"/>
                                  </p:stCondLst>
                                  <p:childTnLst>
                                    <p:set>
                                      <p:cBhvr>
                                        <p:cTn id="45" dur="1" fill="hold">
                                          <p:stCondLst>
                                            <p:cond delay="0"/>
                                          </p:stCondLst>
                                        </p:cTn>
                                        <p:tgtEl>
                                          <p:spTgt spid="14"/>
                                        </p:tgtEl>
                                        <p:attrNameLst>
                                          <p:attrName>style.visibility</p:attrName>
                                        </p:attrNameLst>
                                      </p:cBhvr>
                                      <p:to>
                                        <p:strVal val="visible"/>
                                      </p:to>
                                    </p:set>
                                    <p:anim calcmode="lin" valueType="num">
                                      <p:cBhvr>
                                        <p:cTn id="46" dur="500" fill="hold"/>
                                        <p:tgtEl>
                                          <p:spTgt spid="14"/>
                                        </p:tgtEl>
                                        <p:attrNameLst>
                                          <p:attrName>ppt_w</p:attrName>
                                        </p:attrNameLst>
                                      </p:cBhvr>
                                      <p:tavLst>
                                        <p:tav tm="0">
                                          <p:val>
                                            <p:fltVal val="0"/>
                                          </p:val>
                                        </p:tav>
                                        <p:tav tm="100000">
                                          <p:val>
                                            <p:strVal val="#ppt_w"/>
                                          </p:val>
                                        </p:tav>
                                      </p:tavLst>
                                    </p:anim>
                                    <p:anim calcmode="lin" valueType="num">
                                      <p:cBhvr>
                                        <p:cTn id="47" dur="500" fill="hold"/>
                                        <p:tgtEl>
                                          <p:spTgt spid="14"/>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turn-crop.wmv">
            <a:hlinkClick r:id="" action="ppaction://media"/>
          </p:cNvPr>
          <p:cNvPicPr>
            <a:picLocks noChangeAspect="1"/>
          </p:cNvPicPr>
          <p:nvPr>
            <a:videoFile r:link="rId2"/>
            <p:extLst>
              <p:ext uri="{DAA4B4D4-6D71-4841-9C94-3DE7FCFB9230}">
                <p14:media xmlns:p14="http://schemas.microsoft.com/office/powerpoint/2010/main" r:link="rId1"/>
              </p:ext>
            </p:extLst>
          </p:nvPr>
        </p:nvPicPr>
        <p:blipFill>
          <a:blip r:embed="rId5"/>
          <a:stretch>
            <a:fillRect/>
          </a:stretch>
        </p:blipFill>
        <p:spPr>
          <a:xfrm>
            <a:off x="0" y="0"/>
            <a:ext cx="9144000" cy="5143500"/>
          </a:xfrm>
          <a:prstGeom prst="rect">
            <a:avLst/>
          </a:prstGeom>
        </p:spPr>
      </p:pic>
      <p:sp>
        <p:nvSpPr>
          <p:cNvPr id="4" name="Rectangle 3"/>
          <p:cNvSpPr/>
          <p:nvPr/>
        </p:nvSpPr>
        <p:spPr>
          <a:xfrm>
            <a:off x="7373257" y="4027714"/>
            <a:ext cx="1770743" cy="111578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5" name="Group 4"/>
          <p:cNvGrpSpPr/>
          <p:nvPr/>
        </p:nvGrpSpPr>
        <p:grpSpPr>
          <a:xfrm>
            <a:off x="8061386" y="4470383"/>
            <a:ext cx="401740" cy="230385"/>
            <a:chOff x="7856888" y="4334619"/>
            <a:chExt cx="401740" cy="230385"/>
          </a:xfrm>
        </p:grpSpPr>
        <p:sp>
          <p:nvSpPr>
            <p:cNvPr id="6" name="Rectangle 5"/>
            <p:cNvSpPr/>
            <p:nvPr/>
          </p:nvSpPr>
          <p:spPr>
            <a:xfrm>
              <a:off x="7856888" y="4380338"/>
              <a:ext cx="401740" cy="184666"/>
            </a:xfrm>
            <a:prstGeom prst="rect">
              <a:avLst/>
            </a:prstGeom>
            <a:solidFill>
              <a:schemeClr val="tx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7" name="Rectangle 6"/>
            <p:cNvSpPr/>
            <p:nvPr/>
          </p:nvSpPr>
          <p:spPr>
            <a:xfrm>
              <a:off x="7967174" y="4334619"/>
              <a:ext cx="174694" cy="45719"/>
            </a:xfrm>
            <a:prstGeom prst="rect">
              <a:avLst/>
            </a:prstGeom>
            <a:solidFill>
              <a:schemeClr val="tx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grpSp>
      <p:sp>
        <p:nvSpPr>
          <p:cNvPr id="12" name="Circular Arrow 11"/>
          <p:cNvSpPr/>
          <p:nvPr/>
        </p:nvSpPr>
        <p:spPr>
          <a:xfrm>
            <a:off x="7590970" y="3937149"/>
            <a:ext cx="1342571" cy="1342571"/>
          </a:xfrm>
          <a:prstGeom prst="circularArrow">
            <a:avLst>
              <a:gd name="adj1" fmla="val 11195"/>
              <a:gd name="adj2" fmla="val 1142319"/>
              <a:gd name="adj3" fmla="val 12336800"/>
              <a:gd name="adj4" fmla="val 8498733"/>
              <a:gd name="adj5" fmla="val 125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14" name="Circular Arrow 13"/>
          <p:cNvSpPr/>
          <p:nvPr/>
        </p:nvSpPr>
        <p:spPr>
          <a:xfrm flipH="1">
            <a:off x="7590970" y="3937149"/>
            <a:ext cx="1342571" cy="1342571"/>
          </a:xfrm>
          <a:prstGeom prst="circularArrow">
            <a:avLst>
              <a:gd name="adj1" fmla="val 11195"/>
              <a:gd name="adj2" fmla="val 1142319"/>
              <a:gd name="adj3" fmla="val 12336800"/>
              <a:gd name="adj4" fmla="val 8498733"/>
              <a:gd name="adj5" fmla="val 125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Tree>
    <p:extLst>
      <p:ext uri="{BB962C8B-B14F-4D97-AF65-F5344CB8AC3E}">
        <p14:creationId xmlns:p14="http://schemas.microsoft.com/office/powerpoint/2010/main" val="2059949172"/>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3040"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repeatCount="indefinite" fill="hold" display="0">
                  <p:stCondLst>
                    <p:cond delay="indefinite"/>
                  </p:stCondLst>
                </p:cTn>
                <p:tgtEl>
                  <p:spTgt spid="9"/>
                </p:tgtEl>
              </p:cMediaNode>
            </p:video>
            <p:seq concurrent="1" nextAc="seek">
              <p:cTn id="8" restart="whenNotActive" fill="hold" evtFilter="cancelBubble" nodeType="interactiveSeq">
                <p:stCondLst>
                  <p:cond evt="onClick" delay="0">
                    <p:tgtEl>
                      <p:spTgt spid="9"/>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9"/>
                                        </p:tgtEl>
                                      </p:cBhvr>
                                    </p:cmd>
                                  </p:childTnLst>
                                </p:cTn>
                              </p:par>
                            </p:childTnLst>
                          </p:cTn>
                        </p:par>
                      </p:childTnLst>
                    </p:cTn>
                  </p:par>
                </p:childTnLst>
              </p:cTn>
              <p:nextCondLst>
                <p:cond evt="onClick" delay="0">
                  <p:tgtEl>
                    <p:spTgt spid="9"/>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Parameters</a:t>
            </a:r>
            <a:endParaRPr lang="nl-BE"/>
          </a:p>
        </p:txBody>
      </p:sp>
      <p:sp>
        <p:nvSpPr>
          <p:cNvPr id="3" name="Content Placeholder 2"/>
          <p:cNvSpPr>
            <a:spLocks noGrp="1"/>
          </p:cNvSpPr>
          <p:nvPr>
            <p:ph idx="1"/>
          </p:nvPr>
        </p:nvSpPr>
        <p:spPr/>
        <p:txBody>
          <a:bodyPr/>
          <a:lstStyle/>
          <a:p>
            <a:r>
              <a:rPr lang="en-US" dirty="0" smtClean="0"/>
              <a:t>Eccentricity angle </a:t>
            </a:r>
            <a:r>
              <a:rPr lang="el-GR" i="1" dirty="0">
                <a:latin typeface="Constantia"/>
              </a:rPr>
              <a:t>θ</a:t>
            </a:r>
            <a:r>
              <a:rPr lang="en-US" i="1" baseline="-25000" dirty="0">
                <a:latin typeface="Constantia"/>
              </a:rPr>
              <a:t>e </a:t>
            </a:r>
            <a:endParaRPr lang="nl-BE" dirty="0"/>
          </a:p>
        </p:txBody>
      </p:sp>
      <p:pic>
        <p:nvPicPr>
          <p:cNvPr id="4" name="Picture 3" descr="oldfacade-small.png"/>
          <p:cNvPicPr>
            <a:picLocks noChangeAspect="1"/>
          </p:cNvPicPr>
          <p:nvPr/>
        </p:nvPicPr>
        <p:blipFill>
          <a:blip r:embed="rId3" cstate="print"/>
          <a:srcRect l="23437" r="23437" b="15536"/>
          <a:stretch>
            <a:fillRect/>
          </a:stretch>
        </p:blipFill>
        <p:spPr>
          <a:xfrm>
            <a:off x="1552" y="1929385"/>
            <a:ext cx="9140897" cy="1879143"/>
          </a:xfrm>
          <a:prstGeom prst="rect">
            <a:avLst/>
          </a:prstGeom>
        </p:spPr>
      </p:pic>
      <p:cxnSp>
        <p:nvCxnSpPr>
          <p:cNvPr id="6" name="Straight Arrow Connector 5"/>
          <p:cNvCxnSpPr/>
          <p:nvPr/>
        </p:nvCxnSpPr>
        <p:spPr>
          <a:xfrm flipV="1">
            <a:off x="228600" y="4042294"/>
            <a:ext cx="8686800" cy="0"/>
          </a:xfrm>
          <a:prstGeom prst="straightConnector1">
            <a:avLst/>
          </a:prstGeom>
          <a:ln w="38100">
            <a:solidFill>
              <a:schemeClr val="tx1"/>
            </a:solidFill>
            <a:tailEnd type="stealth" w="med" len="lg"/>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flipH="1">
            <a:off x="4572000" y="3927993"/>
            <a:ext cx="0" cy="228600"/>
          </a:xfrm>
          <a:prstGeom prst="line">
            <a:avLst/>
          </a:prstGeom>
          <a:ln w="19050">
            <a:solidFill>
              <a:schemeClr val="tx1"/>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4373067" y="4110872"/>
            <a:ext cx="393056" cy="369332"/>
          </a:xfrm>
          <a:prstGeom prst="rect">
            <a:avLst/>
          </a:prstGeom>
          <a:noFill/>
          <a:effectLst>
            <a:outerShdw blurRad="50800" dist="38100" dir="2700000" algn="tl" rotWithShape="0">
              <a:prstClr val="black"/>
            </a:outerShdw>
          </a:effectLst>
        </p:spPr>
        <p:txBody>
          <a:bodyPr wrap="none" rtlCol="0">
            <a:spAutoFit/>
          </a:bodyPr>
          <a:lstStyle/>
          <a:p>
            <a:r>
              <a:rPr lang="en-US" dirty="0" smtClean="0"/>
              <a:t>0°</a:t>
            </a:r>
            <a:endParaRPr lang="nl-BE" dirty="0"/>
          </a:p>
        </p:txBody>
      </p:sp>
      <p:cxnSp>
        <p:nvCxnSpPr>
          <p:cNvPr id="14" name="Straight Connector 13"/>
          <p:cNvCxnSpPr/>
          <p:nvPr/>
        </p:nvCxnSpPr>
        <p:spPr>
          <a:xfrm flipH="1">
            <a:off x="5742432" y="3971954"/>
            <a:ext cx="0" cy="137160"/>
          </a:xfrm>
          <a:prstGeom prst="line">
            <a:avLst/>
          </a:prstGeom>
          <a:ln w="19050">
            <a:solidFill>
              <a:schemeClr val="tx1"/>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5478147" y="4110872"/>
            <a:ext cx="511679" cy="369332"/>
          </a:xfrm>
          <a:prstGeom prst="rect">
            <a:avLst/>
          </a:prstGeom>
          <a:noFill/>
          <a:effectLst>
            <a:outerShdw blurRad="50800" dist="38100" dir="2700000" algn="tl" rotWithShape="0">
              <a:prstClr val="black"/>
            </a:outerShdw>
          </a:effectLst>
        </p:spPr>
        <p:txBody>
          <a:bodyPr wrap="none" rtlCol="0">
            <a:spAutoFit/>
          </a:bodyPr>
          <a:lstStyle/>
          <a:p>
            <a:r>
              <a:rPr lang="en-US" dirty="0" smtClean="0"/>
              <a:t>10°</a:t>
            </a:r>
            <a:endParaRPr lang="nl-BE" dirty="0"/>
          </a:p>
        </p:txBody>
      </p:sp>
      <p:cxnSp>
        <p:nvCxnSpPr>
          <p:cNvPr id="17" name="Straight Connector 16"/>
          <p:cNvCxnSpPr/>
          <p:nvPr/>
        </p:nvCxnSpPr>
        <p:spPr>
          <a:xfrm flipH="1">
            <a:off x="8412480" y="3971954"/>
            <a:ext cx="0" cy="137160"/>
          </a:xfrm>
          <a:prstGeom prst="line">
            <a:avLst/>
          </a:prstGeom>
          <a:ln w="19050">
            <a:solidFill>
              <a:schemeClr val="tx1"/>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8150507" y="4110872"/>
            <a:ext cx="511679" cy="369332"/>
          </a:xfrm>
          <a:prstGeom prst="rect">
            <a:avLst/>
          </a:prstGeom>
          <a:noFill/>
          <a:effectLst>
            <a:outerShdw blurRad="50800" dist="38100" dir="2700000" algn="tl" rotWithShape="0">
              <a:prstClr val="black"/>
            </a:outerShdw>
          </a:effectLst>
        </p:spPr>
        <p:txBody>
          <a:bodyPr wrap="none" rtlCol="0">
            <a:spAutoFit/>
          </a:bodyPr>
          <a:lstStyle/>
          <a:p>
            <a:r>
              <a:rPr lang="en-US" dirty="0" smtClean="0"/>
              <a:t>30°</a:t>
            </a:r>
            <a:endParaRPr lang="nl-BE" dirty="0"/>
          </a:p>
        </p:txBody>
      </p:sp>
      <p:cxnSp>
        <p:nvCxnSpPr>
          <p:cNvPr id="19" name="Straight Connector 18"/>
          <p:cNvCxnSpPr/>
          <p:nvPr/>
        </p:nvCxnSpPr>
        <p:spPr>
          <a:xfrm flipH="1">
            <a:off x="3401568" y="3971693"/>
            <a:ext cx="0" cy="137160"/>
          </a:xfrm>
          <a:prstGeom prst="line">
            <a:avLst/>
          </a:prstGeom>
          <a:ln w="19050">
            <a:solidFill>
              <a:schemeClr val="tx1"/>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flipH="1">
            <a:off x="731520" y="3969610"/>
            <a:ext cx="0" cy="137160"/>
          </a:xfrm>
          <a:prstGeom prst="line">
            <a:avLst/>
          </a:prstGeom>
          <a:ln w="19050">
            <a:solidFill>
              <a:schemeClr val="tx1"/>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23" name="TextBox 22"/>
          <p:cNvSpPr txBox="1"/>
          <p:nvPr/>
        </p:nvSpPr>
        <p:spPr>
          <a:xfrm>
            <a:off x="428916" y="4110872"/>
            <a:ext cx="627095" cy="369332"/>
          </a:xfrm>
          <a:prstGeom prst="rect">
            <a:avLst/>
          </a:prstGeom>
          <a:noFill/>
          <a:effectLst>
            <a:outerShdw blurRad="50800" dist="38100" dir="2700000" algn="tl" rotWithShape="0">
              <a:prstClr val="black"/>
            </a:outerShdw>
          </a:effectLst>
        </p:spPr>
        <p:txBody>
          <a:bodyPr wrap="none" rtlCol="0">
            <a:spAutoFit/>
          </a:bodyPr>
          <a:lstStyle/>
          <a:p>
            <a:r>
              <a:rPr lang="en-US" dirty="0"/>
              <a:t>–</a:t>
            </a:r>
            <a:r>
              <a:rPr lang="en-US" dirty="0" smtClean="0"/>
              <a:t>30</a:t>
            </a:r>
            <a:r>
              <a:rPr lang="de-DE" dirty="0" smtClean="0"/>
              <a:t>°</a:t>
            </a:r>
            <a:endParaRPr lang="nl-BE" dirty="0"/>
          </a:p>
        </p:txBody>
      </p:sp>
      <p:sp>
        <p:nvSpPr>
          <p:cNvPr id="24" name="TextBox 23"/>
          <p:cNvSpPr txBox="1"/>
          <p:nvPr/>
        </p:nvSpPr>
        <p:spPr>
          <a:xfrm>
            <a:off x="3101275" y="4110872"/>
            <a:ext cx="627095" cy="369332"/>
          </a:xfrm>
          <a:prstGeom prst="rect">
            <a:avLst/>
          </a:prstGeom>
          <a:noFill/>
          <a:effectLst>
            <a:outerShdw blurRad="50800" dist="38100" dir="2700000" algn="tl" rotWithShape="0">
              <a:prstClr val="black"/>
            </a:outerShdw>
          </a:effectLst>
        </p:spPr>
        <p:txBody>
          <a:bodyPr wrap="none" rtlCol="0">
            <a:spAutoFit/>
          </a:bodyPr>
          <a:lstStyle/>
          <a:p>
            <a:r>
              <a:rPr lang="en-US" dirty="0"/>
              <a:t>–</a:t>
            </a:r>
            <a:r>
              <a:rPr lang="en-US" dirty="0" smtClean="0"/>
              <a:t>10°</a:t>
            </a:r>
            <a:endParaRPr lang="nl-BE" dirty="0"/>
          </a:p>
        </p:txBody>
      </p:sp>
      <p:cxnSp>
        <p:nvCxnSpPr>
          <p:cNvPr id="16" name="Straight Connector 15"/>
          <p:cNvCxnSpPr/>
          <p:nvPr/>
        </p:nvCxnSpPr>
        <p:spPr>
          <a:xfrm flipH="1">
            <a:off x="6995160" y="3969935"/>
            <a:ext cx="0" cy="137160"/>
          </a:xfrm>
          <a:prstGeom prst="line">
            <a:avLst/>
          </a:prstGeom>
          <a:ln w="19050">
            <a:solidFill>
              <a:schemeClr val="tx1"/>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20" name="TextBox 19"/>
          <p:cNvSpPr txBox="1"/>
          <p:nvPr/>
        </p:nvSpPr>
        <p:spPr>
          <a:xfrm>
            <a:off x="6726111" y="4108853"/>
            <a:ext cx="511679" cy="369332"/>
          </a:xfrm>
          <a:prstGeom prst="rect">
            <a:avLst/>
          </a:prstGeom>
          <a:noFill/>
          <a:effectLst>
            <a:outerShdw blurRad="50800" dist="38100" dir="2700000" algn="tl" rotWithShape="0">
              <a:prstClr val="black"/>
            </a:outerShdw>
          </a:effectLst>
        </p:spPr>
        <p:txBody>
          <a:bodyPr wrap="none" rtlCol="0">
            <a:spAutoFit/>
          </a:bodyPr>
          <a:lstStyle/>
          <a:p>
            <a:r>
              <a:rPr lang="en-US" dirty="0" smtClean="0"/>
              <a:t>20°</a:t>
            </a:r>
            <a:endParaRPr lang="nl-BE" dirty="0"/>
          </a:p>
        </p:txBody>
      </p:sp>
      <p:cxnSp>
        <p:nvCxnSpPr>
          <p:cNvPr id="22" name="Straight Connector 21"/>
          <p:cNvCxnSpPr/>
          <p:nvPr/>
        </p:nvCxnSpPr>
        <p:spPr>
          <a:xfrm flipH="1">
            <a:off x="2148840" y="3969610"/>
            <a:ext cx="0" cy="137160"/>
          </a:xfrm>
          <a:prstGeom prst="line">
            <a:avLst/>
          </a:prstGeom>
          <a:ln w="19050">
            <a:solidFill>
              <a:schemeClr val="tx1"/>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26" name="TextBox 25"/>
          <p:cNvSpPr txBox="1"/>
          <p:nvPr/>
        </p:nvSpPr>
        <p:spPr>
          <a:xfrm>
            <a:off x="1855186" y="4114687"/>
            <a:ext cx="627095" cy="369332"/>
          </a:xfrm>
          <a:prstGeom prst="rect">
            <a:avLst/>
          </a:prstGeom>
          <a:noFill/>
          <a:effectLst>
            <a:outerShdw blurRad="50800" dist="38100" dir="2700000" algn="tl" rotWithShape="0">
              <a:prstClr val="black"/>
            </a:outerShdw>
          </a:effectLst>
        </p:spPr>
        <p:txBody>
          <a:bodyPr wrap="none" rtlCol="0">
            <a:spAutoFit/>
          </a:bodyPr>
          <a:lstStyle/>
          <a:p>
            <a:r>
              <a:rPr lang="en-US" dirty="0"/>
              <a:t>–</a:t>
            </a:r>
            <a:r>
              <a:rPr lang="en-US" dirty="0" smtClean="0"/>
              <a:t>20°</a:t>
            </a:r>
            <a:endParaRPr lang="nl-BE" dirty="0"/>
          </a:p>
        </p:txBody>
      </p:sp>
      <p:sp>
        <p:nvSpPr>
          <p:cNvPr id="10" name="Slide Number Placeholder 9"/>
          <p:cNvSpPr>
            <a:spLocks noGrp="1"/>
          </p:cNvSpPr>
          <p:nvPr>
            <p:ph type="sldNum" sz="quarter" idx="4"/>
          </p:nvPr>
        </p:nvSpPr>
        <p:spPr/>
        <p:txBody>
          <a:bodyPr/>
          <a:lstStyle/>
          <a:p>
            <a:fld id="{0FB56013-B943-42BA-886F-6F9D4EB85E9D}" type="slidenum">
              <a:rPr lang="en-US" smtClean="0"/>
              <a:pPr/>
              <a:t>20</a:t>
            </a:fld>
            <a:endParaRPr lang="en-US" dirty="0"/>
          </a:p>
        </p:txBody>
      </p:sp>
    </p:spTree>
    <p:extLst>
      <p:ext uri="{BB962C8B-B14F-4D97-AF65-F5344CB8AC3E}">
        <p14:creationId xmlns:p14="http://schemas.microsoft.com/office/powerpoint/2010/main" val="3527655787"/>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Parameters</a:t>
            </a:r>
            <a:endParaRPr lang="nl-BE"/>
          </a:p>
        </p:txBody>
      </p:sp>
      <p:sp>
        <p:nvSpPr>
          <p:cNvPr id="3" name="Content Placeholder 2"/>
          <p:cNvSpPr>
            <a:spLocks noGrp="1"/>
          </p:cNvSpPr>
          <p:nvPr>
            <p:ph idx="1"/>
          </p:nvPr>
        </p:nvSpPr>
        <p:spPr/>
        <p:txBody>
          <a:bodyPr/>
          <a:lstStyle/>
          <a:p>
            <a:r>
              <a:rPr lang="en-US" smtClean="0"/>
              <a:t>Eccentricity angle </a:t>
            </a:r>
            <a:r>
              <a:rPr lang="el-GR" i="1" smtClean="0">
                <a:latin typeface="Constantia"/>
              </a:rPr>
              <a:t>θ</a:t>
            </a:r>
            <a:r>
              <a:rPr lang="en-US" i="1" baseline="-25000" smtClean="0">
                <a:latin typeface="Constantia"/>
              </a:rPr>
              <a:t>e</a:t>
            </a:r>
          </a:p>
        </p:txBody>
      </p:sp>
      <p:cxnSp>
        <p:nvCxnSpPr>
          <p:cNvPr id="6" name="Straight Connector 5"/>
          <p:cNvCxnSpPr/>
          <p:nvPr/>
        </p:nvCxnSpPr>
        <p:spPr>
          <a:xfrm flipV="1">
            <a:off x="5257700" y="1551220"/>
            <a:ext cx="1" cy="2743204"/>
          </a:xfrm>
          <a:prstGeom prst="line">
            <a:avLst/>
          </a:prstGeom>
          <a:ln w="15875">
            <a:solidFill>
              <a:schemeClr val="tx1">
                <a:lumMod val="50000"/>
              </a:schemeClr>
            </a:solidFill>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5458572" y="3964043"/>
            <a:ext cx="912622" cy="646331"/>
          </a:xfrm>
          <a:prstGeom prst="rect">
            <a:avLst/>
          </a:prstGeom>
          <a:noFill/>
          <a:effectLst>
            <a:outerShdw blurRad="50800" dist="38100" dir="2700000" algn="tl" rotWithShape="0">
              <a:prstClr val="black"/>
            </a:outerShdw>
          </a:effectLst>
        </p:spPr>
        <p:txBody>
          <a:bodyPr wrap="none" rtlCol="0">
            <a:spAutoFit/>
          </a:bodyPr>
          <a:lstStyle/>
          <a:p>
            <a:r>
              <a:rPr lang="en-US" dirty="0" smtClean="0"/>
              <a:t>capture</a:t>
            </a:r>
            <a:br>
              <a:rPr lang="en-US" dirty="0" smtClean="0"/>
            </a:br>
            <a:r>
              <a:rPr lang="en-US" dirty="0" smtClean="0"/>
              <a:t>camera</a:t>
            </a:r>
            <a:endParaRPr lang="nl-BE" dirty="0"/>
          </a:p>
        </p:txBody>
      </p:sp>
      <p:sp>
        <p:nvSpPr>
          <p:cNvPr id="21" name="TextBox 20"/>
          <p:cNvSpPr txBox="1"/>
          <p:nvPr/>
        </p:nvSpPr>
        <p:spPr>
          <a:xfrm>
            <a:off x="7026705" y="1181887"/>
            <a:ext cx="1633781" cy="369332"/>
          </a:xfrm>
          <a:prstGeom prst="rect">
            <a:avLst/>
          </a:prstGeom>
          <a:noFill/>
          <a:effectLst>
            <a:outerShdw blurRad="50800" dist="38100" dir="2700000" algn="tl" rotWithShape="0">
              <a:prstClr val="black"/>
            </a:outerShdw>
          </a:effectLst>
        </p:spPr>
        <p:txBody>
          <a:bodyPr wrap="none" rtlCol="0">
            <a:spAutoFit/>
          </a:bodyPr>
          <a:lstStyle/>
          <a:p>
            <a:r>
              <a:rPr lang="en-US" smtClean="0"/>
              <a:t>façade / proxy</a:t>
            </a:r>
            <a:endParaRPr lang="nl-BE"/>
          </a:p>
        </p:txBody>
      </p:sp>
      <p:cxnSp>
        <p:nvCxnSpPr>
          <p:cNvPr id="36" name="Straight Connector 35"/>
          <p:cNvCxnSpPr>
            <a:endCxn id="16" idx="0"/>
          </p:cNvCxnSpPr>
          <p:nvPr/>
        </p:nvCxnSpPr>
        <p:spPr>
          <a:xfrm flipH="1">
            <a:off x="5254465" y="1551219"/>
            <a:ext cx="958856" cy="2743355"/>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39" name="Pie 38"/>
          <p:cNvSpPr/>
          <p:nvPr/>
        </p:nvSpPr>
        <p:spPr>
          <a:xfrm>
            <a:off x="4800501" y="3837224"/>
            <a:ext cx="914400" cy="914400"/>
          </a:xfrm>
          <a:prstGeom prst="pie">
            <a:avLst>
              <a:gd name="adj1" fmla="val 16210386"/>
              <a:gd name="adj2" fmla="val 17339650"/>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solidFill>
                <a:schemeClr val="tx1"/>
              </a:solidFill>
            </a:endParaRPr>
          </a:p>
        </p:txBody>
      </p:sp>
      <p:cxnSp>
        <p:nvCxnSpPr>
          <p:cNvPr id="18" name="Straight Connector 17"/>
          <p:cNvCxnSpPr/>
          <p:nvPr/>
        </p:nvCxnSpPr>
        <p:spPr>
          <a:xfrm>
            <a:off x="4743450" y="1551220"/>
            <a:ext cx="3878850" cy="0"/>
          </a:xfrm>
          <a:prstGeom prst="line">
            <a:avLst/>
          </a:prstGeom>
          <a:ln w="50800" cap="sq">
            <a:solidFill>
              <a:schemeClr val="tx1">
                <a:lumMod val="50000"/>
              </a:schemeClr>
            </a:solidFill>
          </a:ln>
        </p:spPr>
        <p:style>
          <a:lnRef idx="1">
            <a:schemeClr val="accent1"/>
          </a:lnRef>
          <a:fillRef idx="0">
            <a:schemeClr val="accent1"/>
          </a:fillRef>
          <a:effectRef idx="0">
            <a:schemeClr val="accent1"/>
          </a:effectRef>
          <a:fontRef idx="minor">
            <a:schemeClr val="tx1"/>
          </a:fontRef>
        </p:style>
      </p:cxnSp>
      <p:sp>
        <p:nvSpPr>
          <p:cNvPr id="42" name="TextBox 41"/>
          <p:cNvSpPr txBox="1"/>
          <p:nvPr/>
        </p:nvSpPr>
        <p:spPr>
          <a:xfrm>
            <a:off x="4872326" y="3617853"/>
            <a:ext cx="369012" cy="369332"/>
          </a:xfrm>
          <a:prstGeom prst="rect">
            <a:avLst/>
          </a:prstGeom>
          <a:noFill/>
          <a:effectLst>
            <a:outerShdw blurRad="50800" dist="38100" dir="2700000" algn="tl" rotWithShape="0">
              <a:prstClr val="black"/>
            </a:outerShdw>
          </a:effectLst>
        </p:spPr>
        <p:txBody>
          <a:bodyPr wrap="none" rtlCol="0">
            <a:spAutoFit/>
          </a:bodyPr>
          <a:lstStyle/>
          <a:p>
            <a:r>
              <a:rPr lang="el-GR" i="1" dirty="0" smtClean="0">
                <a:latin typeface="Constantia"/>
              </a:rPr>
              <a:t>θ</a:t>
            </a:r>
            <a:r>
              <a:rPr lang="en-US" i="1" baseline="-25000" dirty="0" smtClean="0">
                <a:latin typeface="Constantia"/>
              </a:rPr>
              <a:t>e</a:t>
            </a:r>
            <a:endParaRPr lang="nl-BE" dirty="0"/>
          </a:p>
        </p:txBody>
      </p:sp>
      <p:sp>
        <p:nvSpPr>
          <p:cNvPr id="44" name="Oval 43"/>
          <p:cNvSpPr/>
          <p:nvPr/>
        </p:nvSpPr>
        <p:spPr>
          <a:xfrm>
            <a:off x="6167601" y="1505499"/>
            <a:ext cx="91440" cy="91440"/>
          </a:xfrm>
          <a:prstGeom prst="ellipse">
            <a:avLst/>
          </a:prstGeom>
          <a:solidFill>
            <a:srgbClr val="00FF00"/>
          </a:solidFill>
          <a:ln>
            <a:solidFill>
              <a:srgbClr val="00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45" name="TextBox 44"/>
          <p:cNvSpPr txBox="1"/>
          <p:nvPr/>
        </p:nvSpPr>
        <p:spPr>
          <a:xfrm>
            <a:off x="5793975" y="1181888"/>
            <a:ext cx="838691" cy="369332"/>
          </a:xfrm>
          <a:prstGeom prst="rect">
            <a:avLst/>
          </a:prstGeom>
          <a:noFill/>
          <a:effectLst>
            <a:outerShdw blurRad="50800" dist="38100" dir="2700000" algn="tl" rotWithShape="0">
              <a:prstClr val="black"/>
            </a:outerShdw>
          </a:effectLst>
        </p:spPr>
        <p:txBody>
          <a:bodyPr wrap="none" rtlCol="0">
            <a:spAutoFit/>
          </a:bodyPr>
          <a:lstStyle/>
          <a:p>
            <a:r>
              <a:rPr lang="en-US" smtClean="0"/>
              <a:t>corner</a:t>
            </a:r>
            <a:endParaRPr lang="nl-BE"/>
          </a:p>
        </p:txBody>
      </p:sp>
      <p:sp>
        <p:nvSpPr>
          <p:cNvPr id="46" name="Rectangle 45"/>
          <p:cNvSpPr/>
          <p:nvPr/>
        </p:nvSpPr>
        <p:spPr>
          <a:xfrm>
            <a:off x="5254464" y="1561319"/>
            <a:ext cx="137160" cy="137160"/>
          </a:xfrm>
          <a:prstGeom prst="rect">
            <a:avLst/>
          </a:prstGeom>
          <a:noFill/>
          <a:ln w="15875">
            <a:solidFill>
              <a:schemeClr val="tx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grpSp>
        <p:nvGrpSpPr>
          <p:cNvPr id="27" name="Group 26"/>
          <p:cNvGrpSpPr/>
          <p:nvPr/>
        </p:nvGrpSpPr>
        <p:grpSpPr>
          <a:xfrm>
            <a:off x="5056830" y="4064039"/>
            <a:ext cx="401742" cy="460920"/>
            <a:chOff x="5056830" y="4064039"/>
            <a:chExt cx="401742" cy="460920"/>
          </a:xfrm>
        </p:grpSpPr>
        <p:grpSp>
          <p:nvGrpSpPr>
            <p:cNvPr id="19" name="Group 18"/>
            <p:cNvGrpSpPr/>
            <p:nvPr/>
          </p:nvGrpSpPr>
          <p:grpSpPr>
            <a:xfrm>
              <a:off x="5056832" y="4294574"/>
              <a:ext cx="401740" cy="230385"/>
              <a:chOff x="5056832" y="4294574"/>
              <a:chExt cx="401740" cy="230385"/>
            </a:xfrm>
          </p:grpSpPr>
          <p:sp>
            <p:nvSpPr>
              <p:cNvPr id="15" name="Rectangle 14"/>
              <p:cNvSpPr/>
              <p:nvPr/>
            </p:nvSpPr>
            <p:spPr>
              <a:xfrm>
                <a:off x="5056832" y="4340293"/>
                <a:ext cx="401740" cy="184666"/>
              </a:xfrm>
              <a:prstGeom prst="rect">
                <a:avLst/>
              </a:prstGeom>
              <a:solidFill>
                <a:schemeClr val="tx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16" name="Rectangle 15"/>
              <p:cNvSpPr/>
              <p:nvPr/>
            </p:nvSpPr>
            <p:spPr>
              <a:xfrm>
                <a:off x="5167118" y="4294574"/>
                <a:ext cx="174694" cy="45719"/>
              </a:xfrm>
              <a:prstGeom prst="rect">
                <a:avLst/>
              </a:prstGeom>
              <a:solidFill>
                <a:schemeClr val="tx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grpSp>
        <p:grpSp>
          <p:nvGrpSpPr>
            <p:cNvPr id="24" name="Group 23"/>
            <p:cNvGrpSpPr/>
            <p:nvPr/>
          </p:nvGrpSpPr>
          <p:grpSpPr>
            <a:xfrm rot="10800000">
              <a:off x="5056830" y="4064039"/>
              <a:ext cx="401740" cy="230385"/>
              <a:chOff x="5056832" y="4294574"/>
              <a:chExt cx="401740" cy="230385"/>
            </a:xfrm>
          </p:grpSpPr>
          <p:sp>
            <p:nvSpPr>
              <p:cNvPr id="25" name="Rectangle 24"/>
              <p:cNvSpPr/>
              <p:nvPr/>
            </p:nvSpPr>
            <p:spPr>
              <a:xfrm>
                <a:off x="5056832" y="4340293"/>
                <a:ext cx="401740" cy="184666"/>
              </a:xfrm>
              <a:prstGeom prst="rect">
                <a:avLst/>
              </a:prstGeom>
              <a:solidFill>
                <a:schemeClr val="tx1">
                  <a:lumMod val="50000"/>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26" name="Rectangle 25"/>
              <p:cNvSpPr/>
              <p:nvPr/>
            </p:nvSpPr>
            <p:spPr>
              <a:xfrm>
                <a:off x="5167118" y="4294574"/>
                <a:ext cx="174694" cy="45719"/>
              </a:xfrm>
              <a:prstGeom prst="rect">
                <a:avLst/>
              </a:prstGeom>
              <a:solidFill>
                <a:schemeClr val="tx1">
                  <a:lumMod val="50000"/>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grpSp>
      </p:grpSp>
      <p:sp>
        <p:nvSpPr>
          <p:cNvPr id="4" name="Slide Number Placeholder 3"/>
          <p:cNvSpPr>
            <a:spLocks noGrp="1"/>
          </p:cNvSpPr>
          <p:nvPr>
            <p:ph type="sldNum" sz="quarter" idx="4"/>
          </p:nvPr>
        </p:nvSpPr>
        <p:spPr/>
        <p:txBody>
          <a:bodyPr/>
          <a:lstStyle/>
          <a:p>
            <a:fld id="{0FB56013-B943-42BA-886F-6F9D4EB85E9D}" type="slidenum">
              <a:rPr lang="en-US" smtClean="0"/>
              <a:pPr/>
              <a:t>21</a:t>
            </a:fld>
            <a:endParaRPr lang="en-US" dirty="0"/>
          </a:p>
        </p:txBody>
      </p:sp>
    </p:spTree>
    <p:extLst>
      <p:ext uri="{BB962C8B-B14F-4D97-AF65-F5344CB8AC3E}">
        <p14:creationId xmlns:p14="http://schemas.microsoft.com/office/powerpoint/2010/main" val="3370890135"/>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fill="hold" nodeType="clickEffect">
                                  <p:stCondLst>
                                    <p:cond delay="0"/>
                                  </p:stCondLst>
                                  <p:childTnLst>
                                    <p:animRot by="2700000">
                                      <p:cBhvr>
                                        <p:cTn id="6" dur="5000" fill="hold"/>
                                        <p:tgtEl>
                                          <p:spTgt spid="2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Parameters</a:t>
            </a:r>
            <a:endParaRPr lang="nl-BE"/>
          </a:p>
        </p:txBody>
      </p:sp>
      <p:sp>
        <p:nvSpPr>
          <p:cNvPr id="3" name="Content Placeholder 2"/>
          <p:cNvSpPr>
            <a:spLocks noGrp="1"/>
          </p:cNvSpPr>
          <p:nvPr>
            <p:ph idx="1"/>
          </p:nvPr>
        </p:nvSpPr>
        <p:spPr/>
        <p:txBody>
          <a:bodyPr/>
          <a:lstStyle/>
          <a:p>
            <a:r>
              <a:rPr lang="en-US" smtClean="0"/>
              <a:t>Eccentricity angle </a:t>
            </a:r>
            <a:r>
              <a:rPr lang="el-GR" i="1" smtClean="0">
                <a:latin typeface="Constantia"/>
              </a:rPr>
              <a:t>θ</a:t>
            </a:r>
            <a:r>
              <a:rPr lang="en-US" i="1" baseline="-25000" smtClean="0">
                <a:latin typeface="Constantia"/>
              </a:rPr>
              <a:t>e</a:t>
            </a:r>
          </a:p>
          <a:p>
            <a:r>
              <a:rPr lang="en-US" smtClean="0"/>
              <a:t>Simulation angle </a:t>
            </a:r>
            <a:r>
              <a:rPr lang="el-GR" i="1" smtClean="0">
                <a:latin typeface="Constantia"/>
              </a:rPr>
              <a:t>θ</a:t>
            </a:r>
            <a:r>
              <a:rPr lang="en-US" i="1" baseline="-25000" smtClean="0">
                <a:latin typeface="Constantia"/>
              </a:rPr>
              <a:t>s</a:t>
            </a:r>
            <a:endParaRPr lang="nl-BE" i="1" baseline="-25000" smtClean="0"/>
          </a:p>
          <a:p>
            <a:endParaRPr lang="nl-BE"/>
          </a:p>
        </p:txBody>
      </p:sp>
      <p:cxnSp>
        <p:nvCxnSpPr>
          <p:cNvPr id="6" name="Straight Connector 5"/>
          <p:cNvCxnSpPr/>
          <p:nvPr/>
        </p:nvCxnSpPr>
        <p:spPr>
          <a:xfrm flipV="1">
            <a:off x="5257700" y="1551220"/>
            <a:ext cx="1" cy="2743204"/>
          </a:xfrm>
          <a:prstGeom prst="line">
            <a:avLst/>
          </a:prstGeom>
          <a:ln w="15875">
            <a:solidFill>
              <a:schemeClr val="tx1">
                <a:lumMod val="50000"/>
              </a:schemeClr>
            </a:solidFill>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5458572" y="3964043"/>
            <a:ext cx="912622" cy="646331"/>
          </a:xfrm>
          <a:prstGeom prst="rect">
            <a:avLst/>
          </a:prstGeom>
          <a:noFill/>
          <a:effectLst>
            <a:outerShdw blurRad="50800" dist="38100" dir="2700000" algn="tl" rotWithShape="0">
              <a:prstClr val="black"/>
            </a:outerShdw>
          </a:effectLst>
        </p:spPr>
        <p:txBody>
          <a:bodyPr wrap="none" rtlCol="0">
            <a:spAutoFit/>
          </a:bodyPr>
          <a:lstStyle/>
          <a:p>
            <a:r>
              <a:rPr lang="en-US" dirty="0" smtClean="0"/>
              <a:t>capture</a:t>
            </a:r>
            <a:br>
              <a:rPr lang="en-US" dirty="0" smtClean="0"/>
            </a:br>
            <a:r>
              <a:rPr lang="en-US" dirty="0" smtClean="0"/>
              <a:t>camera</a:t>
            </a:r>
            <a:endParaRPr lang="nl-BE" dirty="0"/>
          </a:p>
        </p:txBody>
      </p:sp>
      <p:sp>
        <p:nvSpPr>
          <p:cNvPr id="21" name="TextBox 20"/>
          <p:cNvSpPr txBox="1"/>
          <p:nvPr/>
        </p:nvSpPr>
        <p:spPr>
          <a:xfrm>
            <a:off x="7026705" y="1181887"/>
            <a:ext cx="1633781" cy="369332"/>
          </a:xfrm>
          <a:prstGeom prst="rect">
            <a:avLst/>
          </a:prstGeom>
          <a:noFill/>
          <a:effectLst>
            <a:outerShdw blurRad="50800" dist="38100" dir="2700000" algn="tl" rotWithShape="0">
              <a:prstClr val="black"/>
            </a:outerShdw>
          </a:effectLst>
        </p:spPr>
        <p:txBody>
          <a:bodyPr wrap="none" rtlCol="0">
            <a:spAutoFit/>
          </a:bodyPr>
          <a:lstStyle/>
          <a:p>
            <a:r>
              <a:rPr lang="en-US" smtClean="0"/>
              <a:t>façade / proxy</a:t>
            </a:r>
            <a:endParaRPr lang="nl-BE"/>
          </a:p>
        </p:txBody>
      </p:sp>
      <p:grpSp>
        <p:nvGrpSpPr>
          <p:cNvPr id="27" name="Group 26"/>
          <p:cNvGrpSpPr/>
          <p:nvPr/>
        </p:nvGrpSpPr>
        <p:grpSpPr>
          <a:xfrm rot="-2700000">
            <a:off x="8032381" y="3463836"/>
            <a:ext cx="401740" cy="230385"/>
            <a:chOff x="6942716" y="4294574"/>
            <a:chExt cx="401740" cy="230385"/>
          </a:xfrm>
        </p:grpSpPr>
        <p:sp>
          <p:nvSpPr>
            <p:cNvPr id="28" name="Rectangle 27"/>
            <p:cNvSpPr/>
            <p:nvPr/>
          </p:nvSpPr>
          <p:spPr>
            <a:xfrm>
              <a:off x="6942716" y="4340293"/>
              <a:ext cx="401740" cy="184666"/>
            </a:xfrm>
            <a:prstGeom prst="rect">
              <a:avLst/>
            </a:prstGeom>
            <a:solidFill>
              <a:schemeClr val="tx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29" name="Rectangle 28"/>
            <p:cNvSpPr/>
            <p:nvPr/>
          </p:nvSpPr>
          <p:spPr>
            <a:xfrm>
              <a:off x="7053002" y="4294574"/>
              <a:ext cx="174694" cy="45719"/>
            </a:xfrm>
            <a:prstGeom prst="rect">
              <a:avLst/>
            </a:prstGeom>
            <a:solidFill>
              <a:schemeClr val="tx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grpSp>
      <p:sp>
        <p:nvSpPr>
          <p:cNvPr id="30" name="TextBox 29"/>
          <p:cNvSpPr txBox="1"/>
          <p:nvPr/>
        </p:nvSpPr>
        <p:spPr>
          <a:xfrm>
            <a:off x="7659948" y="3802519"/>
            <a:ext cx="1167306" cy="646331"/>
          </a:xfrm>
          <a:prstGeom prst="rect">
            <a:avLst/>
          </a:prstGeom>
          <a:noFill/>
          <a:effectLst>
            <a:outerShdw blurRad="50800" dist="38100" dir="2700000" algn="tl" rotWithShape="0">
              <a:prstClr val="black"/>
            </a:outerShdw>
          </a:effectLst>
        </p:spPr>
        <p:txBody>
          <a:bodyPr wrap="none" rtlCol="0">
            <a:spAutoFit/>
          </a:bodyPr>
          <a:lstStyle/>
          <a:p>
            <a:pPr algn="ctr"/>
            <a:r>
              <a:rPr lang="en-US" smtClean="0"/>
              <a:t>simulation</a:t>
            </a:r>
            <a:br>
              <a:rPr lang="en-US" smtClean="0"/>
            </a:br>
            <a:r>
              <a:rPr lang="en-US" smtClean="0"/>
              <a:t>camera</a:t>
            </a:r>
            <a:endParaRPr lang="nl-BE"/>
          </a:p>
        </p:txBody>
      </p:sp>
      <p:cxnSp>
        <p:nvCxnSpPr>
          <p:cNvPr id="32" name="Straight Connector 31"/>
          <p:cNvCxnSpPr/>
          <p:nvPr/>
        </p:nvCxnSpPr>
        <p:spPr>
          <a:xfrm rot="-2700000" flipH="1" flipV="1">
            <a:off x="7183189" y="1149487"/>
            <a:ext cx="0" cy="274320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a:endCxn id="16" idx="0"/>
          </p:cNvCxnSpPr>
          <p:nvPr/>
        </p:nvCxnSpPr>
        <p:spPr>
          <a:xfrm flipH="1">
            <a:off x="5254465" y="1551219"/>
            <a:ext cx="958856" cy="2743355"/>
          </a:xfrm>
          <a:prstGeom prst="line">
            <a:avLst/>
          </a:prstGeom>
          <a:ln w="15875">
            <a:solidFill>
              <a:schemeClr val="tx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a:off x="6213321" y="1561319"/>
            <a:ext cx="0" cy="822652"/>
          </a:xfrm>
          <a:prstGeom prst="line">
            <a:avLst/>
          </a:prstGeom>
          <a:ln w="15875">
            <a:solidFill>
              <a:schemeClr val="tx1">
                <a:lumMod val="50000"/>
              </a:schemeClr>
            </a:solidFill>
          </a:ln>
        </p:spPr>
        <p:style>
          <a:lnRef idx="1">
            <a:schemeClr val="accent1"/>
          </a:lnRef>
          <a:fillRef idx="0">
            <a:schemeClr val="accent1"/>
          </a:fillRef>
          <a:effectRef idx="0">
            <a:schemeClr val="accent1"/>
          </a:effectRef>
          <a:fontRef idx="minor">
            <a:schemeClr val="tx1"/>
          </a:fontRef>
        </p:style>
      </p:cxnSp>
      <p:sp>
        <p:nvSpPr>
          <p:cNvPr id="39" name="Pie 38"/>
          <p:cNvSpPr/>
          <p:nvPr/>
        </p:nvSpPr>
        <p:spPr>
          <a:xfrm>
            <a:off x="4800501" y="3837224"/>
            <a:ext cx="914400" cy="914400"/>
          </a:xfrm>
          <a:prstGeom prst="pie">
            <a:avLst>
              <a:gd name="adj1" fmla="val 16210386"/>
              <a:gd name="adj2" fmla="val 17339650"/>
            </a:avLst>
          </a:prstGeom>
          <a:noFill/>
          <a:ln>
            <a:solidFill>
              <a:schemeClr val="tx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solidFill>
                <a:schemeClr val="tx1"/>
              </a:solidFill>
            </a:endParaRPr>
          </a:p>
        </p:txBody>
      </p:sp>
      <p:sp>
        <p:nvSpPr>
          <p:cNvPr id="15" name="Rectangle 14"/>
          <p:cNvSpPr/>
          <p:nvPr/>
        </p:nvSpPr>
        <p:spPr>
          <a:xfrm>
            <a:off x="5056832" y="4340293"/>
            <a:ext cx="401740" cy="184666"/>
          </a:xfrm>
          <a:prstGeom prst="rect">
            <a:avLst/>
          </a:prstGeom>
          <a:solidFill>
            <a:schemeClr val="tx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16" name="Rectangle 15"/>
          <p:cNvSpPr/>
          <p:nvPr/>
        </p:nvSpPr>
        <p:spPr>
          <a:xfrm>
            <a:off x="5167118" y="4294574"/>
            <a:ext cx="174694" cy="45719"/>
          </a:xfrm>
          <a:prstGeom prst="rect">
            <a:avLst/>
          </a:prstGeom>
          <a:solidFill>
            <a:schemeClr val="tx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40" name="Pie 39"/>
          <p:cNvSpPr/>
          <p:nvPr/>
        </p:nvSpPr>
        <p:spPr>
          <a:xfrm>
            <a:off x="5764285" y="1095885"/>
            <a:ext cx="914400" cy="914400"/>
          </a:xfrm>
          <a:prstGeom prst="pie">
            <a:avLst>
              <a:gd name="adj1" fmla="val 2713330"/>
              <a:gd name="adj2" fmla="val 5485792"/>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solidFill>
                <a:schemeClr val="tx1"/>
              </a:solidFill>
            </a:endParaRPr>
          </a:p>
        </p:txBody>
      </p:sp>
      <p:cxnSp>
        <p:nvCxnSpPr>
          <p:cNvPr id="18" name="Straight Connector 17"/>
          <p:cNvCxnSpPr/>
          <p:nvPr/>
        </p:nvCxnSpPr>
        <p:spPr>
          <a:xfrm>
            <a:off x="4743450" y="1551220"/>
            <a:ext cx="3878850" cy="0"/>
          </a:xfrm>
          <a:prstGeom prst="line">
            <a:avLst/>
          </a:prstGeom>
          <a:ln w="50800" cap="sq">
            <a:solidFill>
              <a:schemeClr val="tx1">
                <a:lumMod val="50000"/>
              </a:schemeClr>
            </a:solidFill>
          </a:ln>
        </p:spPr>
        <p:style>
          <a:lnRef idx="1">
            <a:schemeClr val="accent1"/>
          </a:lnRef>
          <a:fillRef idx="0">
            <a:schemeClr val="accent1"/>
          </a:fillRef>
          <a:effectRef idx="0">
            <a:schemeClr val="accent1"/>
          </a:effectRef>
          <a:fontRef idx="minor">
            <a:schemeClr val="tx1"/>
          </a:fontRef>
        </p:style>
      </p:cxnSp>
      <p:sp>
        <p:nvSpPr>
          <p:cNvPr id="42" name="TextBox 41"/>
          <p:cNvSpPr txBox="1"/>
          <p:nvPr/>
        </p:nvSpPr>
        <p:spPr>
          <a:xfrm>
            <a:off x="4872326" y="3617853"/>
            <a:ext cx="369012" cy="369332"/>
          </a:xfrm>
          <a:prstGeom prst="rect">
            <a:avLst/>
          </a:prstGeom>
          <a:noFill/>
          <a:effectLst>
            <a:outerShdw blurRad="50800" dist="38100" dir="2700000" algn="tl" rotWithShape="0">
              <a:prstClr val="black"/>
            </a:outerShdw>
          </a:effectLst>
        </p:spPr>
        <p:txBody>
          <a:bodyPr wrap="none" rtlCol="0">
            <a:spAutoFit/>
          </a:bodyPr>
          <a:lstStyle/>
          <a:p>
            <a:r>
              <a:rPr lang="el-GR" i="1" dirty="0" smtClean="0">
                <a:latin typeface="Constantia"/>
              </a:rPr>
              <a:t>θ</a:t>
            </a:r>
            <a:r>
              <a:rPr lang="en-US" i="1" baseline="-25000" dirty="0" smtClean="0">
                <a:latin typeface="Constantia"/>
              </a:rPr>
              <a:t>e</a:t>
            </a:r>
            <a:endParaRPr lang="nl-BE" dirty="0"/>
          </a:p>
        </p:txBody>
      </p:sp>
      <p:sp>
        <p:nvSpPr>
          <p:cNvPr id="43" name="TextBox 42"/>
          <p:cNvSpPr txBox="1"/>
          <p:nvPr/>
        </p:nvSpPr>
        <p:spPr>
          <a:xfrm>
            <a:off x="6309673" y="2014639"/>
            <a:ext cx="365806" cy="369332"/>
          </a:xfrm>
          <a:prstGeom prst="rect">
            <a:avLst/>
          </a:prstGeom>
          <a:noFill/>
          <a:effectLst>
            <a:outerShdw blurRad="50800" dist="38100" dir="2700000" algn="tl" rotWithShape="0">
              <a:prstClr val="black"/>
            </a:outerShdw>
          </a:effectLst>
        </p:spPr>
        <p:txBody>
          <a:bodyPr wrap="none" rtlCol="0">
            <a:spAutoFit/>
          </a:bodyPr>
          <a:lstStyle/>
          <a:p>
            <a:r>
              <a:rPr lang="el-GR" i="1" smtClean="0">
                <a:latin typeface="Constantia"/>
              </a:rPr>
              <a:t>θ</a:t>
            </a:r>
            <a:r>
              <a:rPr lang="en-US" i="1" baseline="-25000" smtClean="0">
                <a:latin typeface="Constantia"/>
              </a:rPr>
              <a:t>s</a:t>
            </a:r>
            <a:endParaRPr lang="nl-BE"/>
          </a:p>
        </p:txBody>
      </p:sp>
      <p:sp>
        <p:nvSpPr>
          <p:cNvPr id="44" name="Oval 43"/>
          <p:cNvSpPr/>
          <p:nvPr/>
        </p:nvSpPr>
        <p:spPr>
          <a:xfrm>
            <a:off x="6167601" y="1505499"/>
            <a:ext cx="91440" cy="91440"/>
          </a:xfrm>
          <a:prstGeom prst="ellipse">
            <a:avLst/>
          </a:prstGeom>
          <a:solidFill>
            <a:srgbClr val="00FF00"/>
          </a:solidFill>
          <a:ln>
            <a:solidFill>
              <a:srgbClr val="00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45" name="TextBox 44"/>
          <p:cNvSpPr txBox="1"/>
          <p:nvPr/>
        </p:nvSpPr>
        <p:spPr>
          <a:xfrm>
            <a:off x="5793975" y="1181888"/>
            <a:ext cx="838691" cy="369332"/>
          </a:xfrm>
          <a:prstGeom prst="rect">
            <a:avLst/>
          </a:prstGeom>
          <a:noFill/>
          <a:effectLst>
            <a:outerShdw blurRad="50800" dist="38100" dir="2700000" algn="tl" rotWithShape="0">
              <a:prstClr val="black"/>
            </a:outerShdw>
          </a:effectLst>
        </p:spPr>
        <p:txBody>
          <a:bodyPr wrap="none" rtlCol="0">
            <a:spAutoFit/>
          </a:bodyPr>
          <a:lstStyle/>
          <a:p>
            <a:r>
              <a:rPr lang="en-US" smtClean="0"/>
              <a:t>corner</a:t>
            </a:r>
            <a:endParaRPr lang="nl-BE"/>
          </a:p>
        </p:txBody>
      </p:sp>
      <p:sp>
        <p:nvSpPr>
          <p:cNvPr id="46" name="Rectangle 45"/>
          <p:cNvSpPr/>
          <p:nvPr/>
        </p:nvSpPr>
        <p:spPr>
          <a:xfrm>
            <a:off x="5254464" y="1561319"/>
            <a:ext cx="137160" cy="137160"/>
          </a:xfrm>
          <a:prstGeom prst="rect">
            <a:avLst/>
          </a:prstGeom>
          <a:noFill/>
          <a:ln w="15875">
            <a:solidFill>
              <a:schemeClr val="tx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4" name="Slide Number Placeholder 3"/>
          <p:cNvSpPr>
            <a:spLocks noGrp="1"/>
          </p:cNvSpPr>
          <p:nvPr>
            <p:ph type="sldNum" sz="quarter" idx="4"/>
          </p:nvPr>
        </p:nvSpPr>
        <p:spPr/>
        <p:txBody>
          <a:bodyPr/>
          <a:lstStyle/>
          <a:p>
            <a:fld id="{0FB56013-B943-42BA-886F-6F9D4EB85E9D}" type="slidenum">
              <a:rPr lang="en-US" smtClean="0"/>
              <a:pPr/>
              <a:t>22</a:t>
            </a:fld>
            <a:endParaRPr lang="en-US" dirty="0"/>
          </a:p>
        </p:txBody>
      </p:sp>
    </p:spTree>
    <p:extLst>
      <p:ext uri="{BB962C8B-B14F-4D97-AF65-F5344CB8AC3E}">
        <p14:creationId xmlns:p14="http://schemas.microsoft.com/office/powerpoint/2010/main" val="2150985697"/>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Parameters</a:t>
            </a:r>
            <a:endParaRPr lang="nl-BE" dirty="0"/>
          </a:p>
        </p:txBody>
      </p:sp>
      <p:sp>
        <p:nvSpPr>
          <p:cNvPr id="3" name="Content Placeholder 2"/>
          <p:cNvSpPr>
            <a:spLocks noGrp="1"/>
          </p:cNvSpPr>
          <p:nvPr>
            <p:ph idx="1"/>
          </p:nvPr>
        </p:nvSpPr>
        <p:spPr>
          <a:xfrm>
            <a:off x="471447" y="1210012"/>
            <a:ext cx="8229600" cy="3394472"/>
          </a:xfrm>
        </p:spPr>
        <p:txBody>
          <a:bodyPr>
            <a:normAutofit/>
          </a:bodyPr>
          <a:lstStyle/>
          <a:p>
            <a:r>
              <a:rPr lang="en-US" dirty="0" smtClean="0"/>
              <a:t>Eccentricity angle </a:t>
            </a:r>
            <a:r>
              <a:rPr lang="el-GR" i="1" dirty="0" smtClean="0">
                <a:latin typeface="Constantia"/>
              </a:rPr>
              <a:t>θ</a:t>
            </a:r>
            <a:r>
              <a:rPr lang="en-US" i="1" baseline="-25000" dirty="0" smtClean="0">
                <a:latin typeface="Constantia"/>
              </a:rPr>
              <a:t>e</a:t>
            </a:r>
          </a:p>
          <a:p>
            <a:r>
              <a:rPr lang="en-US" dirty="0" smtClean="0"/>
              <a:t>Simulation angle </a:t>
            </a:r>
            <a:r>
              <a:rPr lang="el-GR" i="1" dirty="0" smtClean="0">
                <a:latin typeface="Constantia"/>
              </a:rPr>
              <a:t>θ</a:t>
            </a:r>
            <a:r>
              <a:rPr lang="en-US" i="1" baseline="-25000" dirty="0" smtClean="0">
                <a:latin typeface="Constantia"/>
              </a:rPr>
              <a:t>s</a:t>
            </a:r>
            <a:endParaRPr lang="nl-BE" i="1" baseline="-25000" dirty="0" smtClean="0"/>
          </a:p>
          <a:p>
            <a:r>
              <a:rPr lang="en-US" dirty="0" smtClean="0"/>
              <a:t>Display size </a:t>
            </a:r>
            <a:r>
              <a:rPr lang="en-US" i="1" dirty="0" smtClean="0">
                <a:latin typeface="Constantia" pitchFamily="18" charset="0"/>
              </a:rPr>
              <a:t>M</a:t>
            </a:r>
            <a:endParaRPr lang="en-US" i="1" baseline="-25000" dirty="0" smtClean="0">
              <a:latin typeface="Constantia" pitchFamily="18" charset="0"/>
            </a:endParaRPr>
          </a:p>
          <a:p>
            <a:r>
              <a:rPr lang="en-US" dirty="0" smtClean="0"/>
              <a:t>Viewing distance </a:t>
            </a:r>
            <a:r>
              <a:rPr lang="en-US" i="1" dirty="0" smtClean="0">
                <a:latin typeface="Constantia" pitchFamily="18" charset="0"/>
              </a:rPr>
              <a:t>v</a:t>
            </a:r>
            <a:endParaRPr lang="en-US" sz="2800" dirty="0" smtClean="0"/>
          </a:p>
        </p:txBody>
      </p:sp>
      <p:sp>
        <p:nvSpPr>
          <p:cNvPr id="4" name="Slide Number Placeholder 3"/>
          <p:cNvSpPr>
            <a:spLocks noGrp="1"/>
          </p:cNvSpPr>
          <p:nvPr>
            <p:ph type="sldNum" sz="quarter" idx="4"/>
          </p:nvPr>
        </p:nvSpPr>
        <p:spPr/>
        <p:txBody>
          <a:bodyPr/>
          <a:lstStyle/>
          <a:p>
            <a:fld id="{0FB56013-B943-42BA-886F-6F9D4EB85E9D}" type="slidenum">
              <a:rPr lang="en-US" smtClean="0"/>
              <a:pPr/>
              <a:t>23</a:t>
            </a:fld>
            <a:endParaRPr lang="en-US" dirty="0"/>
          </a:p>
        </p:txBody>
      </p:sp>
      <p:grpSp>
        <p:nvGrpSpPr>
          <p:cNvPr id="5" name="Group 4"/>
          <p:cNvGrpSpPr/>
          <p:nvPr/>
        </p:nvGrpSpPr>
        <p:grpSpPr>
          <a:xfrm>
            <a:off x="4484176" y="857009"/>
            <a:ext cx="4564460" cy="3166919"/>
            <a:chOff x="4661183" y="1729509"/>
            <a:chExt cx="4564460" cy="3166919"/>
          </a:xfrm>
        </p:grpSpPr>
        <p:sp>
          <p:nvSpPr>
            <p:cNvPr id="78" name="TextBox 77"/>
            <p:cNvSpPr txBox="1"/>
            <p:nvPr/>
          </p:nvSpPr>
          <p:spPr>
            <a:xfrm>
              <a:off x="7178241" y="1729509"/>
              <a:ext cx="1292341" cy="369332"/>
            </a:xfrm>
            <a:prstGeom prst="rect">
              <a:avLst/>
            </a:prstGeom>
            <a:noFill/>
            <a:effectLst>
              <a:outerShdw blurRad="50800" dist="38100" dir="2700000" algn="tl" rotWithShape="0">
                <a:prstClr val="black"/>
              </a:outerShdw>
            </a:effectLst>
          </p:spPr>
          <p:txBody>
            <a:bodyPr wrap="none" rtlCol="0">
              <a:spAutoFit/>
            </a:bodyPr>
            <a:lstStyle/>
            <a:p>
              <a:pPr algn="r"/>
              <a:r>
                <a:rPr lang="en-US" dirty="0" smtClean="0"/>
                <a:t>display (</a:t>
              </a:r>
              <a:r>
                <a:rPr lang="en-US" i="1" dirty="0" smtClean="0">
                  <a:latin typeface="Constantia" pitchFamily="18" charset="0"/>
                </a:rPr>
                <a:t>M</a:t>
              </a:r>
              <a:r>
                <a:rPr lang="en-US" dirty="0" smtClean="0"/>
                <a:t>)</a:t>
              </a:r>
            </a:p>
          </p:txBody>
        </p:sp>
        <p:cxnSp>
          <p:nvCxnSpPr>
            <p:cNvPr id="79" name="Straight Connector 78"/>
            <p:cNvCxnSpPr/>
            <p:nvPr/>
          </p:nvCxnSpPr>
          <p:spPr>
            <a:xfrm flipH="1">
              <a:off x="6209418" y="2088742"/>
              <a:ext cx="404644" cy="0"/>
            </a:xfrm>
            <a:prstGeom prst="line">
              <a:avLst/>
            </a:prstGeom>
            <a:ln w="50800" cap="sq">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80" name="Straight Connector 79"/>
            <p:cNvCxnSpPr/>
            <p:nvPr/>
          </p:nvCxnSpPr>
          <p:spPr>
            <a:xfrm flipH="1">
              <a:off x="5346983" y="2088742"/>
              <a:ext cx="862435" cy="0"/>
            </a:xfrm>
            <a:prstGeom prst="line">
              <a:avLst/>
            </a:prstGeom>
            <a:ln w="50800" cap="sq"/>
          </p:spPr>
          <p:style>
            <a:lnRef idx="1">
              <a:schemeClr val="accent1"/>
            </a:lnRef>
            <a:fillRef idx="0">
              <a:schemeClr val="accent1"/>
            </a:fillRef>
            <a:effectRef idx="0">
              <a:schemeClr val="accent1"/>
            </a:effectRef>
            <a:fontRef idx="minor">
              <a:schemeClr val="tx1"/>
            </a:fontRef>
          </p:style>
        </p:cxnSp>
        <p:grpSp>
          <p:nvGrpSpPr>
            <p:cNvPr id="81" name="Group 80"/>
            <p:cNvGrpSpPr/>
            <p:nvPr/>
          </p:nvGrpSpPr>
          <p:grpSpPr>
            <a:xfrm>
              <a:off x="4661183" y="2130018"/>
              <a:ext cx="2557770" cy="2407798"/>
              <a:chOff x="4661183" y="2130018"/>
              <a:chExt cx="2557770" cy="2407798"/>
            </a:xfrm>
          </p:grpSpPr>
          <p:grpSp>
            <p:nvGrpSpPr>
              <p:cNvPr id="82" name="Group 81"/>
              <p:cNvGrpSpPr/>
              <p:nvPr/>
            </p:nvGrpSpPr>
            <p:grpSpPr>
              <a:xfrm>
                <a:off x="4661183" y="2130018"/>
                <a:ext cx="2557770" cy="2407798"/>
                <a:chOff x="4661183" y="2130018"/>
                <a:chExt cx="2557770" cy="2407798"/>
              </a:xfrm>
            </p:grpSpPr>
            <p:sp>
              <p:nvSpPr>
                <p:cNvPr id="84" name="Pie 83"/>
                <p:cNvSpPr/>
                <p:nvPr/>
              </p:nvSpPr>
              <p:spPr>
                <a:xfrm>
                  <a:off x="4661183" y="3166216"/>
                  <a:ext cx="1371600" cy="1371600"/>
                </a:xfrm>
                <a:prstGeom prst="pie">
                  <a:avLst>
                    <a:gd name="adj1" fmla="val 15098048"/>
                    <a:gd name="adj2" fmla="val 19044049"/>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solidFill>
                      <a:schemeClr val="tx1"/>
                    </a:solidFill>
                  </a:endParaRPr>
                </a:p>
              </p:txBody>
            </p:sp>
            <p:cxnSp>
              <p:nvCxnSpPr>
                <p:cNvPr id="85" name="Straight Connector 84"/>
                <p:cNvCxnSpPr>
                  <a:endCxn id="101" idx="2"/>
                </p:cNvCxnSpPr>
                <p:nvPr/>
              </p:nvCxnSpPr>
              <p:spPr>
                <a:xfrm flipV="1">
                  <a:off x="5346983" y="2130018"/>
                  <a:ext cx="1871970" cy="173958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6" name="Straight Connector 85"/>
                <p:cNvCxnSpPr/>
                <p:nvPr/>
              </p:nvCxnSpPr>
              <p:spPr>
                <a:xfrm>
                  <a:off x="4756191" y="2130018"/>
                  <a:ext cx="590792" cy="1739580"/>
                </a:xfrm>
                <a:prstGeom prst="line">
                  <a:avLst/>
                </a:prstGeom>
                <a:ln w="15875">
                  <a:gradFill>
                    <a:gsLst>
                      <a:gs pos="0">
                        <a:schemeClr val="bg1">
                          <a:alpha val="0"/>
                        </a:schemeClr>
                      </a:gs>
                      <a:gs pos="100000">
                        <a:schemeClr val="tx1"/>
                      </a:gs>
                    </a:gsLst>
                    <a:lin ang="5400000" scaled="0"/>
                  </a:gradFill>
                </a:ln>
              </p:spPr>
              <p:style>
                <a:lnRef idx="1">
                  <a:schemeClr val="accent1"/>
                </a:lnRef>
                <a:fillRef idx="0">
                  <a:schemeClr val="accent1"/>
                </a:fillRef>
                <a:effectRef idx="0">
                  <a:schemeClr val="accent1"/>
                </a:effectRef>
                <a:fontRef idx="minor">
                  <a:schemeClr val="tx1"/>
                </a:fontRef>
              </p:style>
            </p:cxnSp>
            <p:sp>
              <p:nvSpPr>
                <p:cNvPr id="87" name="TextBox 86"/>
                <p:cNvSpPr txBox="1"/>
                <p:nvPr/>
              </p:nvSpPr>
              <p:spPr>
                <a:xfrm>
                  <a:off x="5216184" y="2664312"/>
                  <a:ext cx="588623" cy="584775"/>
                </a:xfrm>
                <a:prstGeom prst="rect">
                  <a:avLst/>
                </a:prstGeom>
                <a:noFill/>
                <a:effectLst>
                  <a:outerShdw blurRad="50800" dist="38100" dir="2700000" algn="tl" rotWithShape="0">
                    <a:prstClr val="black"/>
                  </a:outerShdw>
                </a:effectLst>
              </p:spPr>
              <p:txBody>
                <a:bodyPr wrap="none" rtlCol="0">
                  <a:spAutoFit/>
                </a:bodyPr>
                <a:lstStyle/>
                <a:p>
                  <a:r>
                    <a:rPr lang="el-GR" sz="3200" i="1" dirty="0" smtClean="0">
                      <a:latin typeface="Constantia" pitchFamily="18" charset="0"/>
                    </a:rPr>
                    <a:t>α</a:t>
                  </a:r>
                  <a:r>
                    <a:rPr lang="en-US" sz="3200" dirty="0" smtClean="0">
                      <a:latin typeface="Constantia" pitchFamily="18" charset="0"/>
                    </a:rPr>
                    <a:t>?</a:t>
                  </a:r>
                  <a:endParaRPr lang="nl-BE" sz="3200" dirty="0">
                    <a:latin typeface="Constantia" pitchFamily="18" charset="0"/>
                  </a:endParaRPr>
                </a:p>
              </p:txBody>
            </p:sp>
          </p:grpSp>
          <p:pic>
            <p:nvPicPr>
              <p:cNvPr id="83"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rot="5400000">
                <a:off x="5048844" y="3801391"/>
                <a:ext cx="597641" cy="576967"/>
              </a:xfrm>
              <a:prstGeom prst="rect">
                <a:avLst/>
              </a:prstGeom>
              <a:noFill/>
              <a:effectLst>
                <a:glow rad="76200">
                  <a:schemeClr val="tx1">
                    <a:alpha val="50000"/>
                  </a:schemeClr>
                </a:glow>
              </a:effectLst>
              <a:extLst>
                <a:ext uri="{909E8E84-426E-40DD-AFC4-6F175D3DCCD1}">
                  <a14:hiddenFill xmlns:a14="http://schemas.microsoft.com/office/drawing/2010/main">
                    <a:solidFill>
                      <a:srgbClr val="FFFFFF"/>
                    </a:solidFill>
                  </a14:hiddenFill>
                </a:ext>
              </a:extLst>
            </p:spPr>
          </p:pic>
        </p:grpSp>
        <p:grpSp>
          <p:nvGrpSpPr>
            <p:cNvPr id="88" name="Group 87"/>
            <p:cNvGrpSpPr/>
            <p:nvPr/>
          </p:nvGrpSpPr>
          <p:grpSpPr>
            <a:xfrm>
              <a:off x="4756191" y="2035007"/>
              <a:ext cx="2816663" cy="2861421"/>
              <a:chOff x="4756191" y="2035007"/>
              <a:chExt cx="2816663" cy="2861421"/>
            </a:xfrm>
          </p:grpSpPr>
          <p:cxnSp>
            <p:nvCxnSpPr>
              <p:cNvPr id="89" name="Straight Connector 88"/>
              <p:cNvCxnSpPr>
                <a:endCxn id="101" idx="0"/>
              </p:cNvCxnSpPr>
              <p:nvPr/>
            </p:nvCxnSpPr>
            <p:spPr>
              <a:xfrm flipV="1">
                <a:off x="6887070" y="2035007"/>
                <a:ext cx="362901" cy="2183785"/>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90" name="Pie 89"/>
              <p:cNvSpPr/>
              <p:nvPr/>
            </p:nvSpPr>
            <p:spPr>
              <a:xfrm>
                <a:off x="6201254" y="3524828"/>
                <a:ext cx="1371600" cy="1371600"/>
              </a:xfrm>
              <a:prstGeom prst="pie">
                <a:avLst>
                  <a:gd name="adj1" fmla="val 13472553"/>
                  <a:gd name="adj2" fmla="val 16771647"/>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solidFill>
                    <a:schemeClr val="tx1"/>
                  </a:solidFill>
                </a:endParaRPr>
              </a:p>
            </p:txBody>
          </p:sp>
          <p:cxnSp>
            <p:nvCxnSpPr>
              <p:cNvPr id="91" name="Straight Connector 90"/>
              <p:cNvCxnSpPr/>
              <p:nvPr/>
            </p:nvCxnSpPr>
            <p:spPr>
              <a:xfrm flipH="1" flipV="1">
                <a:off x="4756191" y="2129573"/>
                <a:ext cx="2130880" cy="2089219"/>
              </a:xfrm>
              <a:prstGeom prst="line">
                <a:avLst/>
              </a:prstGeom>
              <a:ln w="15875">
                <a:gradFill>
                  <a:gsLst>
                    <a:gs pos="0">
                      <a:schemeClr val="tx1"/>
                    </a:gs>
                    <a:gs pos="100000">
                      <a:schemeClr val="bg1">
                        <a:alpha val="0"/>
                      </a:schemeClr>
                    </a:gs>
                  </a:gsLst>
                  <a:lin ang="5400000" scaled="0"/>
                </a:gradFill>
                <a:headEnd type="none"/>
                <a:tailEnd type="none"/>
              </a:ln>
            </p:spPr>
            <p:style>
              <a:lnRef idx="1">
                <a:schemeClr val="accent1"/>
              </a:lnRef>
              <a:fillRef idx="0">
                <a:schemeClr val="accent1"/>
              </a:fillRef>
              <a:effectRef idx="0">
                <a:schemeClr val="accent1"/>
              </a:effectRef>
              <a:fontRef idx="minor">
                <a:schemeClr val="tx1"/>
              </a:fontRef>
            </p:style>
          </p:cxnSp>
          <p:sp>
            <p:nvSpPr>
              <p:cNvPr id="92" name="TextBox 91"/>
              <p:cNvSpPr txBox="1"/>
              <p:nvPr/>
            </p:nvSpPr>
            <p:spPr>
              <a:xfrm>
                <a:off x="6346988" y="3040143"/>
                <a:ext cx="588623" cy="584775"/>
              </a:xfrm>
              <a:prstGeom prst="rect">
                <a:avLst/>
              </a:prstGeom>
              <a:noFill/>
              <a:effectLst>
                <a:outerShdw blurRad="50800" dist="38100" dir="2700000" algn="tl" rotWithShape="0">
                  <a:prstClr val="black"/>
                </a:outerShdw>
              </a:effectLst>
            </p:spPr>
            <p:txBody>
              <a:bodyPr wrap="none" rtlCol="0">
                <a:spAutoFit/>
              </a:bodyPr>
              <a:lstStyle/>
              <a:p>
                <a:r>
                  <a:rPr lang="el-GR" sz="3200" i="1" dirty="0" smtClean="0">
                    <a:latin typeface="Constantia" pitchFamily="18" charset="0"/>
                  </a:rPr>
                  <a:t>α</a:t>
                </a:r>
                <a:r>
                  <a:rPr lang="en-US" sz="3200" dirty="0" smtClean="0">
                    <a:latin typeface="Constantia" pitchFamily="18" charset="0"/>
                  </a:rPr>
                  <a:t>?</a:t>
                </a:r>
                <a:endParaRPr lang="nl-BE" sz="3200" dirty="0">
                  <a:latin typeface="Constantia" pitchFamily="18" charset="0"/>
                </a:endParaRPr>
              </a:p>
            </p:txBody>
          </p:sp>
          <p:pic>
            <p:nvPicPr>
              <p:cNvPr id="93"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rot="5400000">
                <a:off x="6590937" y="4165733"/>
                <a:ext cx="597641" cy="576967"/>
              </a:xfrm>
              <a:prstGeom prst="rect">
                <a:avLst/>
              </a:prstGeom>
              <a:noFill/>
              <a:effectLst>
                <a:glow rad="76200">
                  <a:schemeClr val="tx1">
                    <a:alpha val="50000"/>
                  </a:schemeClr>
                </a:glow>
              </a:effectLst>
              <a:extLst>
                <a:ext uri="{909E8E84-426E-40DD-AFC4-6F175D3DCCD1}">
                  <a14:hiddenFill xmlns:a14="http://schemas.microsoft.com/office/drawing/2010/main">
                    <a:solidFill>
                      <a:srgbClr val="FFFFFF"/>
                    </a:solidFill>
                  </a14:hiddenFill>
                </a:ext>
              </a:extLst>
            </p:spPr>
          </p:pic>
        </p:grpSp>
        <p:grpSp>
          <p:nvGrpSpPr>
            <p:cNvPr id="94" name="Group 93"/>
            <p:cNvGrpSpPr/>
            <p:nvPr/>
          </p:nvGrpSpPr>
          <p:grpSpPr>
            <a:xfrm>
              <a:off x="4756191" y="2100514"/>
              <a:ext cx="4469452" cy="2240508"/>
              <a:chOff x="4756191" y="2100514"/>
              <a:chExt cx="4469452" cy="2240508"/>
            </a:xfrm>
          </p:grpSpPr>
          <p:sp>
            <p:nvSpPr>
              <p:cNvPr id="95" name="Pie 94"/>
              <p:cNvSpPr/>
              <p:nvPr/>
            </p:nvSpPr>
            <p:spPr>
              <a:xfrm>
                <a:off x="7854043" y="2969422"/>
                <a:ext cx="1371600" cy="1371600"/>
              </a:xfrm>
              <a:prstGeom prst="pie">
                <a:avLst>
                  <a:gd name="adj1" fmla="val 12190870"/>
                  <a:gd name="adj2" fmla="val 13850777"/>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solidFill>
                    <a:schemeClr val="tx1"/>
                  </a:solidFill>
                </a:endParaRPr>
              </a:p>
            </p:txBody>
          </p:sp>
          <p:cxnSp>
            <p:nvCxnSpPr>
              <p:cNvPr id="96" name="Straight Connector 95"/>
              <p:cNvCxnSpPr/>
              <p:nvPr/>
            </p:nvCxnSpPr>
            <p:spPr>
              <a:xfrm>
                <a:off x="4756191" y="2100514"/>
                <a:ext cx="3791816" cy="1554708"/>
              </a:xfrm>
              <a:prstGeom prst="line">
                <a:avLst/>
              </a:prstGeom>
              <a:ln w="15875">
                <a:gradFill>
                  <a:gsLst>
                    <a:gs pos="0">
                      <a:schemeClr val="bg1">
                        <a:alpha val="0"/>
                      </a:schemeClr>
                    </a:gs>
                    <a:gs pos="100000">
                      <a:schemeClr val="tx1"/>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97" name="Straight Connector 96"/>
              <p:cNvCxnSpPr>
                <a:endCxn id="101" idx="3"/>
              </p:cNvCxnSpPr>
              <p:nvPr/>
            </p:nvCxnSpPr>
            <p:spPr>
              <a:xfrm flipH="1" flipV="1">
                <a:off x="7280989" y="2130018"/>
                <a:ext cx="1267018" cy="1525204"/>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98" name="TextBox 97"/>
              <p:cNvSpPr txBox="1"/>
              <p:nvPr/>
            </p:nvSpPr>
            <p:spPr>
              <a:xfrm>
                <a:off x="7447637" y="2779561"/>
                <a:ext cx="588623" cy="584775"/>
              </a:xfrm>
              <a:prstGeom prst="rect">
                <a:avLst/>
              </a:prstGeom>
              <a:noFill/>
              <a:effectLst>
                <a:outerShdw blurRad="50800" dist="38100" dir="2700000" algn="tl" rotWithShape="0">
                  <a:prstClr val="black"/>
                </a:outerShdw>
              </a:effectLst>
            </p:spPr>
            <p:txBody>
              <a:bodyPr wrap="none" rtlCol="0">
                <a:spAutoFit/>
              </a:bodyPr>
              <a:lstStyle/>
              <a:p>
                <a:r>
                  <a:rPr lang="el-GR" sz="3200" i="1" dirty="0" smtClean="0">
                    <a:latin typeface="Constantia" pitchFamily="18" charset="0"/>
                  </a:rPr>
                  <a:t>α</a:t>
                </a:r>
                <a:r>
                  <a:rPr lang="en-US" sz="3200" dirty="0" smtClean="0">
                    <a:latin typeface="Constantia" pitchFamily="18" charset="0"/>
                  </a:rPr>
                  <a:t>?</a:t>
                </a:r>
                <a:endParaRPr lang="nl-BE" sz="3200" dirty="0">
                  <a:latin typeface="Constantia" pitchFamily="18" charset="0"/>
                </a:endParaRPr>
              </a:p>
            </p:txBody>
          </p:sp>
          <p:pic>
            <p:nvPicPr>
              <p:cNvPr id="99"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rot="5400000">
                <a:off x="8249186" y="3601180"/>
                <a:ext cx="597641" cy="576967"/>
              </a:xfrm>
              <a:prstGeom prst="rect">
                <a:avLst/>
              </a:prstGeom>
              <a:noFill/>
              <a:effectLst>
                <a:glow rad="76200">
                  <a:schemeClr val="tx1">
                    <a:alpha val="50000"/>
                  </a:schemeClr>
                </a:glow>
              </a:effectLst>
              <a:extLst>
                <a:ext uri="{909E8E84-426E-40DD-AFC4-6F175D3DCCD1}">
                  <a14:hiddenFill xmlns:a14="http://schemas.microsoft.com/office/drawing/2010/main">
                    <a:solidFill>
                      <a:srgbClr val="FFFFFF"/>
                    </a:solidFill>
                  </a14:hiddenFill>
                </a:ext>
              </a:extLst>
            </p:spPr>
          </p:pic>
        </p:grpSp>
        <p:cxnSp>
          <p:nvCxnSpPr>
            <p:cNvPr id="100" name="Straight Connector 99"/>
            <p:cNvCxnSpPr/>
            <p:nvPr/>
          </p:nvCxnSpPr>
          <p:spPr>
            <a:xfrm>
              <a:off x="6614062" y="2088742"/>
              <a:ext cx="1751558" cy="0"/>
            </a:xfrm>
            <a:prstGeom prst="line">
              <a:avLst/>
            </a:prstGeom>
            <a:ln w="50800" cap="sq">
              <a:solidFill>
                <a:schemeClr val="tx1">
                  <a:lumMod val="50000"/>
                </a:schemeClr>
              </a:solidFill>
            </a:ln>
          </p:spPr>
          <p:style>
            <a:lnRef idx="1">
              <a:schemeClr val="accent1"/>
            </a:lnRef>
            <a:fillRef idx="0">
              <a:schemeClr val="accent1"/>
            </a:fillRef>
            <a:effectRef idx="0">
              <a:schemeClr val="accent1"/>
            </a:effectRef>
            <a:fontRef idx="minor">
              <a:schemeClr val="tx1"/>
            </a:fontRef>
          </p:style>
        </p:cxnSp>
        <p:sp>
          <p:nvSpPr>
            <p:cNvPr id="101" name="5-Point Star 100"/>
            <p:cNvSpPr/>
            <p:nvPr/>
          </p:nvSpPr>
          <p:spPr>
            <a:xfrm>
              <a:off x="7199783" y="2035007"/>
              <a:ext cx="100376" cy="95011"/>
            </a:xfrm>
            <a:prstGeom prst="star5">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grpSp>
      <p:cxnSp>
        <p:nvCxnSpPr>
          <p:cNvPr id="7" name="Straight Arrow Connector 6"/>
          <p:cNvCxnSpPr/>
          <p:nvPr/>
        </p:nvCxnSpPr>
        <p:spPr>
          <a:xfrm>
            <a:off x="8766730" y="1228014"/>
            <a:ext cx="0" cy="1566480"/>
          </a:xfrm>
          <a:prstGeom prst="straightConnector1">
            <a:avLst/>
          </a:prstGeom>
          <a:ln w="31750">
            <a:solidFill>
              <a:schemeClr val="tx1"/>
            </a:solidFill>
            <a:headEnd type="stealth" w="lg" len="lg"/>
            <a:tailEnd type="stealth" w="lg" len="lg"/>
          </a:ln>
          <a:effectLst/>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8757146" y="1761747"/>
            <a:ext cx="348489" cy="461665"/>
          </a:xfrm>
          <a:prstGeom prst="rect">
            <a:avLst/>
          </a:prstGeom>
          <a:noFill/>
        </p:spPr>
        <p:txBody>
          <a:bodyPr wrap="square" rtlCol="0">
            <a:spAutoFit/>
          </a:bodyPr>
          <a:lstStyle/>
          <a:p>
            <a:r>
              <a:rPr lang="en-US" sz="2400" i="1" dirty="0">
                <a:latin typeface="Constantia" pitchFamily="18" charset="0"/>
              </a:rPr>
              <a:t>v</a:t>
            </a:r>
            <a:endParaRPr lang="en-GB" sz="2400" dirty="0" err="1" smtClean="0">
              <a:effectLst>
                <a:outerShdw blurRad="50800" dist="38100" dir="2700000" algn="tl" rotWithShape="0">
                  <a:srgbClr val="000000"/>
                </a:outerShdw>
              </a:effectLst>
            </a:endParaRPr>
          </a:p>
        </p:txBody>
      </p:sp>
    </p:spTree>
    <p:extLst>
      <p:ext uri="{BB962C8B-B14F-4D97-AF65-F5344CB8AC3E}">
        <p14:creationId xmlns:p14="http://schemas.microsoft.com/office/powerpoint/2010/main" val="343578574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Grp="1" noChangeArrowheads="1"/>
          </p:cNvSpPr>
          <p:nvPr>
            <p:ph type="ctrTitle"/>
          </p:nvPr>
        </p:nvSpPr>
        <p:spPr>
          <a:xfrm>
            <a:off x="413001" y="1835915"/>
            <a:ext cx="8317999" cy="1471670"/>
          </a:xfrm>
          <a:ln/>
        </p:spPr>
        <p:txBody>
          <a:bodyPr>
            <a:normAutofit/>
          </a:bodyPr>
          <a:lstStyle/>
          <a:p>
            <a:pPr algn="ctr"/>
            <a:r>
              <a:rPr lang="en-US" dirty="0" smtClean="0"/>
              <a:t>Experiments</a:t>
            </a:r>
            <a:endParaRPr lang="en-US" dirty="0"/>
          </a:p>
        </p:txBody>
      </p:sp>
    </p:spTree>
    <p:extLst>
      <p:ext uri="{BB962C8B-B14F-4D97-AF65-F5344CB8AC3E}">
        <p14:creationId xmlns:p14="http://schemas.microsoft.com/office/powerpoint/2010/main" val="3192541041"/>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idx="1"/>
          </p:nvPr>
        </p:nvSpPr>
        <p:spPr/>
        <p:txBody>
          <a:bodyPr>
            <a:normAutofit fontScale="70000" lnSpcReduction="20000"/>
          </a:bodyPr>
          <a:lstStyle/>
          <a:p>
            <a:r>
              <a:rPr lang="en-US" dirty="0" smtClean="0"/>
              <a:t>3 synthetic façade designs with 3 depth variations</a:t>
            </a:r>
            <a:r>
              <a:rPr lang="en-GB" dirty="0" smtClean="0"/>
              <a:t>:</a:t>
            </a:r>
            <a:endParaRPr lang="en-US" dirty="0" smtClean="0"/>
          </a:p>
          <a:p>
            <a:endParaRPr lang="en-US" dirty="0" smtClean="0"/>
          </a:p>
          <a:p>
            <a:endParaRPr lang="en-US" dirty="0" smtClean="0"/>
          </a:p>
          <a:p>
            <a:endParaRPr lang="en-US" dirty="0" smtClean="0"/>
          </a:p>
          <a:p>
            <a:endParaRPr lang="en-US" dirty="0" smtClean="0"/>
          </a:p>
          <a:p>
            <a:pPr>
              <a:buNone/>
            </a:pPr>
            <a:endParaRPr lang="en-US" dirty="0" smtClean="0"/>
          </a:p>
          <a:p>
            <a:pPr>
              <a:buNone/>
            </a:pPr>
            <a:endParaRPr lang="en-US" dirty="0" smtClean="0"/>
          </a:p>
          <a:p>
            <a:r>
              <a:rPr lang="en-US" dirty="0" smtClean="0"/>
              <a:t>4 eccentricity angles: </a:t>
            </a:r>
            <a:r>
              <a:rPr lang="en-GB" dirty="0" smtClean="0"/>
              <a:t>–32</a:t>
            </a:r>
            <a:r>
              <a:rPr lang="de-DE" dirty="0" smtClean="0"/>
              <a:t>°, </a:t>
            </a:r>
            <a:r>
              <a:rPr lang="en-US" dirty="0" smtClean="0"/>
              <a:t>–7.1</a:t>
            </a:r>
            <a:r>
              <a:rPr lang="de-DE" dirty="0" smtClean="0"/>
              <a:t>°, </a:t>
            </a:r>
            <a:r>
              <a:rPr lang="en-US" dirty="0" smtClean="0"/>
              <a:t>7.1°, 32°</a:t>
            </a:r>
          </a:p>
          <a:p>
            <a:r>
              <a:rPr lang="en-US" dirty="0" smtClean="0"/>
              <a:t>5 simulation angles: –30°, –15°, 0°, 15°, 30°</a:t>
            </a:r>
          </a:p>
          <a:p>
            <a:r>
              <a:rPr lang="en-US" dirty="0" smtClean="0"/>
              <a:t>4 display sizes: smartphone (3.5”), tablet (9.7”), PC (24”), TV (55”)</a:t>
            </a:r>
          </a:p>
        </p:txBody>
      </p:sp>
      <p:pic>
        <p:nvPicPr>
          <p:cNvPr id="4" name="Picture 7"/>
          <p:cNvPicPr>
            <a:picLocks noChangeAspect="1" noChangeArrowheads="1"/>
          </p:cNvPicPr>
          <p:nvPr/>
        </p:nvPicPr>
        <p:blipFill>
          <a:blip r:embed="rId3" cstate="print"/>
          <a:srcRect/>
          <a:stretch>
            <a:fillRect/>
          </a:stretch>
        </p:blipFill>
        <p:spPr bwMode="auto">
          <a:xfrm>
            <a:off x="6108700" y="1625600"/>
            <a:ext cx="2441575" cy="1828800"/>
          </a:xfrm>
          <a:prstGeom prst="rect">
            <a:avLst/>
          </a:prstGeom>
          <a:ln>
            <a:noFill/>
          </a:ln>
          <a:effectLst>
            <a:outerShdw blurRad="190500" algn="tl" rotWithShape="0">
              <a:srgbClr val="000000">
                <a:alpha val="70000"/>
              </a:srgbClr>
            </a:outerShdw>
          </a:effectLst>
        </p:spPr>
      </p:pic>
      <p:pic>
        <p:nvPicPr>
          <p:cNvPr id="5" name="Picture 8"/>
          <p:cNvPicPr>
            <a:picLocks noChangeAspect="1" noChangeArrowheads="1"/>
          </p:cNvPicPr>
          <p:nvPr/>
        </p:nvPicPr>
        <p:blipFill>
          <a:blip r:embed="rId4" cstate="print"/>
          <a:srcRect/>
          <a:stretch>
            <a:fillRect/>
          </a:stretch>
        </p:blipFill>
        <p:spPr bwMode="auto">
          <a:xfrm>
            <a:off x="3509169" y="1625600"/>
            <a:ext cx="2441575" cy="1828800"/>
          </a:xfrm>
          <a:prstGeom prst="rect">
            <a:avLst/>
          </a:prstGeom>
          <a:ln>
            <a:noFill/>
          </a:ln>
          <a:effectLst>
            <a:outerShdw blurRad="190500" algn="tl" rotWithShape="0">
              <a:srgbClr val="000000">
                <a:alpha val="70000"/>
              </a:srgbClr>
            </a:outerShdw>
          </a:effectLst>
        </p:spPr>
      </p:pic>
      <p:pic>
        <p:nvPicPr>
          <p:cNvPr id="6" name="Picture 9"/>
          <p:cNvPicPr>
            <a:picLocks noChangeAspect="1" noChangeArrowheads="1"/>
          </p:cNvPicPr>
          <p:nvPr/>
        </p:nvPicPr>
        <p:blipFill>
          <a:blip r:embed="rId5" cstate="print"/>
          <a:srcRect/>
          <a:stretch>
            <a:fillRect/>
          </a:stretch>
        </p:blipFill>
        <p:spPr bwMode="auto">
          <a:xfrm>
            <a:off x="909638" y="1625600"/>
            <a:ext cx="2441575" cy="1828800"/>
          </a:xfrm>
          <a:prstGeom prst="rect">
            <a:avLst/>
          </a:prstGeom>
          <a:ln>
            <a:noFill/>
          </a:ln>
          <a:effectLst>
            <a:outerShdw blurRad="190500" algn="tl" rotWithShape="0">
              <a:srgbClr val="000000">
                <a:alpha val="70000"/>
              </a:srgbClr>
            </a:outerShdw>
          </a:effectLst>
        </p:spPr>
      </p:pic>
      <p:sp>
        <p:nvSpPr>
          <p:cNvPr id="20481" name="Rectangle 1"/>
          <p:cNvSpPr>
            <a:spLocks noGrp="1" noChangeArrowheads="1"/>
          </p:cNvSpPr>
          <p:nvPr>
            <p:ph type="title"/>
          </p:nvPr>
        </p:nvSpPr>
        <p:spPr/>
        <p:txBody>
          <a:bodyPr/>
          <a:lstStyle/>
          <a:p>
            <a:r>
              <a:rPr lang="en-US" dirty="0" smtClean="0"/>
              <a:t>Stimuli </a:t>
            </a:r>
            <a:r>
              <a:rPr lang="en-US" i="1" dirty="0" smtClean="0"/>
              <a:t>&amp;</a:t>
            </a:r>
            <a:r>
              <a:rPr lang="en-US" dirty="0" smtClean="0"/>
              <a:t> </a:t>
            </a:r>
            <a:r>
              <a:rPr lang="en-US" dirty="0"/>
              <a:t>C</a:t>
            </a:r>
            <a:r>
              <a:rPr lang="en-US" dirty="0" smtClean="0"/>
              <a:t>onditions</a:t>
            </a:r>
            <a:endParaRPr lang="en-US" dirty="0"/>
          </a:p>
        </p:txBody>
      </p:sp>
      <p:sp>
        <p:nvSpPr>
          <p:cNvPr id="2" name="Slide Number Placeholder 1"/>
          <p:cNvSpPr>
            <a:spLocks noGrp="1"/>
          </p:cNvSpPr>
          <p:nvPr>
            <p:ph type="sldNum" sz="quarter" idx="4"/>
          </p:nvPr>
        </p:nvSpPr>
        <p:spPr/>
        <p:txBody>
          <a:bodyPr/>
          <a:lstStyle/>
          <a:p>
            <a:fld id="{0FB56013-B943-42BA-886F-6F9D4EB85E9D}" type="slidenum">
              <a:rPr lang="en-US" smtClean="0"/>
              <a:pPr/>
              <a:t>25</a:t>
            </a:fld>
            <a:endParaRPr lang="en-US" dirty="0"/>
          </a:p>
        </p:txBody>
      </p:sp>
    </p:spTree>
    <p:extLst>
      <p:ext uri="{BB962C8B-B14F-4D97-AF65-F5344CB8AC3E}">
        <p14:creationId xmlns:p14="http://schemas.microsoft.com/office/powerpoint/2010/main" val="56650330"/>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Rectangle 1"/>
          <p:cNvSpPr>
            <a:spLocks noGrp="1" noChangeArrowheads="1"/>
          </p:cNvSpPr>
          <p:nvPr>
            <p:ph type="title"/>
          </p:nvPr>
        </p:nvSpPr>
        <p:spPr/>
        <p:txBody>
          <a:bodyPr/>
          <a:lstStyle/>
          <a:p>
            <a:r>
              <a:rPr lang="en-US" dirty="0" smtClean="0"/>
              <a:t>Experiments</a:t>
            </a:r>
            <a:endParaRPr lang="en-US" dirty="0"/>
          </a:p>
        </p:txBody>
      </p:sp>
      <p:sp>
        <p:nvSpPr>
          <p:cNvPr id="20482" name="Rectangle 2"/>
          <p:cNvSpPr>
            <a:spLocks noGrp="1" noChangeArrowheads="1"/>
          </p:cNvSpPr>
          <p:nvPr>
            <p:ph idx="1"/>
          </p:nvPr>
        </p:nvSpPr>
        <p:spPr>
          <a:effectLst/>
        </p:spPr>
        <p:txBody>
          <a:bodyPr>
            <a:normAutofit fontScale="92500"/>
          </a:bodyPr>
          <a:lstStyle/>
          <a:p>
            <a:r>
              <a:rPr lang="en-US" dirty="0" smtClean="0">
                <a:effectLst>
                  <a:outerShdw blurRad="50800" dist="38100" dir="2700000" algn="tl">
                    <a:srgbClr val="000000"/>
                  </a:outerShdw>
                </a:effectLst>
              </a:rPr>
              <a:t>2 experiments: angle matching + angle rating</a:t>
            </a:r>
          </a:p>
          <a:p>
            <a:r>
              <a:rPr lang="en-US" dirty="0" smtClean="0">
                <a:effectLst>
                  <a:outerShdw blurRad="50800" dist="38100" dir="2700000" algn="tl">
                    <a:srgbClr val="000000"/>
                  </a:outerShdw>
                </a:effectLst>
              </a:rPr>
              <a:t>180 stimulus images, each repeated twice</a:t>
            </a:r>
          </a:p>
          <a:p>
            <a:pPr lvl="1"/>
            <a:r>
              <a:rPr lang="en-US" dirty="0" smtClean="0">
                <a:effectLst>
                  <a:outerShdw blurRad="50800" dist="38100" dir="2700000" algn="tl">
                    <a:srgbClr val="000000"/>
                  </a:outerShdw>
                </a:effectLst>
              </a:rPr>
              <a:t>for each experiment and on each display</a:t>
            </a:r>
          </a:p>
          <a:p>
            <a:pPr lvl="1"/>
            <a:r>
              <a:rPr lang="en-US" dirty="0" smtClean="0">
                <a:effectLst>
                  <a:outerShdw blurRad="50800" dist="38100" dir="2700000" algn="tl">
                    <a:srgbClr val="000000"/>
                  </a:outerShdw>
                </a:effectLst>
              </a:rPr>
              <a:t>additional repetitions for consistency check</a:t>
            </a:r>
          </a:p>
          <a:p>
            <a:r>
              <a:rPr lang="en-US" dirty="0" smtClean="0">
                <a:effectLst>
                  <a:outerShdw blurRad="50800" dist="38100" dir="2700000" algn="tl">
                    <a:srgbClr val="000000"/>
                  </a:outerShdw>
                </a:effectLst>
              </a:rPr>
              <a:t>6 paid participants, ~7 hours each</a:t>
            </a:r>
          </a:p>
          <a:p>
            <a:r>
              <a:rPr lang="en-US" dirty="0" smtClean="0">
                <a:effectLst>
                  <a:outerShdw blurRad="50800" dist="38100" dir="2700000" algn="tl">
                    <a:srgbClr val="000000"/>
                  </a:outerShdw>
                </a:effectLst>
              </a:rPr>
              <a:t>Over 9000 trials per experiment</a:t>
            </a:r>
            <a:endParaRPr lang="en-US" dirty="0">
              <a:effectLst>
                <a:outerShdw blurRad="50800" dist="38100" dir="2700000" algn="tl">
                  <a:srgbClr val="000000"/>
                </a:outerShdw>
              </a:effectLst>
            </a:endParaRPr>
          </a:p>
        </p:txBody>
      </p:sp>
      <p:sp>
        <p:nvSpPr>
          <p:cNvPr id="2" name="Slide Number Placeholder 1"/>
          <p:cNvSpPr>
            <a:spLocks noGrp="1"/>
          </p:cNvSpPr>
          <p:nvPr>
            <p:ph type="sldNum" sz="quarter" idx="4"/>
          </p:nvPr>
        </p:nvSpPr>
        <p:spPr/>
        <p:txBody>
          <a:bodyPr/>
          <a:lstStyle/>
          <a:p>
            <a:fld id="{0FB56013-B943-42BA-886F-6F9D4EB85E9D}" type="slidenum">
              <a:rPr lang="en-US" smtClean="0"/>
              <a:pPr/>
              <a:t>26</a:t>
            </a:fld>
            <a:endParaRPr lang="en-US" dirty="0"/>
          </a:p>
        </p:txBody>
      </p:sp>
    </p:spTree>
    <p:extLst>
      <p:ext uri="{BB962C8B-B14F-4D97-AF65-F5344CB8AC3E}">
        <p14:creationId xmlns:p14="http://schemas.microsoft.com/office/powerpoint/2010/main" val="96897830"/>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0482">
                                            <p:txEl>
                                              <p:pRg st="0" end="0"/>
                                            </p:txEl>
                                          </p:spTgt>
                                        </p:tgtEl>
                                        <p:attrNameLst>
                                          <p:attrName>style.visibility</p:attrName>
                                        </p:attrNameLst>
                                      </p:cBhvr>
                                      <p:to>
                                        <p:strVal val="visible"/>
                                      </p:to>
                                    </p:set>
                                    <p:animEffect transition="in" filter="fade">
                                      <p:cBhvr>
                                        <p:cTn id="7" dur="500"/>
                                        <p:tgtEl>
                                          <p:spTgt spid="2048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0482">
                                            <p:txEl>
                                              <p:pRg st="1" end="1"/>
                                            </p:txEl>
                                          </p:spTgt>
                                        </p:tgtEl>
                                        <p:attrNameLst>
                                          <p:attrName>style.visibility</p:attrName>
                                        </p:attrNameLst>
                                      </p:cBhvr>
                                      <p:to>
                                        <p:strVal val="visible"/>
                                      </p:to>
                                    </p:set>
                                    <p:animEffect transition="in" filter="fade">
                                      <p:cBhvr>
                                        <p:cTn id="12" dur="500"/>
                                        <p:tgtEl>
                                          <p:spTgt spid="20482">
                                            <p:txEl>
                                              <p:pRg st="1" end="1"/>
                                            </p:txEl>
                                          </p:spTgt>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20482">
                                            <p:txEl>
                                              <p:pRg st="2" end="2"/>
                                            </p:txEl>
                                          </p:spTgt>
                                        </p:tgtEl>
                                        <p:attrNameLst>
                                          <p:attrName>style.visibility</p:attrName>
                                        </p:attrNameLst>
                                      </p:cBhvr>
                                      <p:to>
                                        <p:strVal val="visible"/>
                                      </p:to>
                                    </p:set>
                                    <p:animEffect transition="in" filter="fade">
                                      <p:cBhvr>
                                        <p:cTn id="15" dur="500"/>
                                        <p:tgtEl>
                                          <p:spTgt spid="20482">
                                            <p:txEl>
                                              <p:pRg st="2" end="2"/>
                                            </p:txEl>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20482">
                                            <p:txEl>
                                              <p:pRg st="3" end="3"/>
                                            </p:txEl>
                                          </p:spTgt>
                                        </p:tgtEl>
                                        <p:attrNameLst>
                                          <p:attrName>style.visibility</p:attrName>
                                        </p:attrNameLst>
                                      </p:cBhvr>
                                      <p:to>
                                        <p:strVal val="visible"/>
                                      </p:to>
                                    </p:set>
                                    <p:animEffect transition="in" filter="fade">
                                      <p:cBhvr>
                                        <p:cTn id="18" dur="500"/>
                                        <p:tgtEl>
                                          <p:spTgt spid="20482">
                                            <p:txEl>
                                              <p:pRg st="3" end="3"/>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20482">
                                            <p:txEl>
                                              <p:pRg st="4" end="4"/>
                                            </p:txEl>
                                          </p:spTgt>
                                        </p:tgtEl>
                                        <p:attrNameLst>
                                          <p:attrName>style.visibility</p:attrName>
                                        </p:attrNameLst>
                                      </p:cBhvr>
                                      <p:to>
                                        <p:strVal val="visible"/>
                                      </p:to>
                                    </p:set>
                                    <p:animEffect transition="in" filter="fade">
                                      <p:cBhvr>
                                        <p:cTn id="23" dur="500"/>
                                        <p:tgtEl>
                                          <p:spTgt spid="20482">
                                            <p:txEl>
                                              <p:pRg st="4" end="4"/>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20482">
                                            <p:txEl>
                                              <p:pRg st="5" end="5"/>
                                            </p:txEl>
                                          </p:spTgt>
                                        </p:tgtEl>
                                        <p:attrNameLst>
                                          <p:attrName>style.visibility</p:attrName>
                                        </p:attrNameLst>
                                      </p:cBhvr>
                                      <p:to>
                                        <p:strVal val="visible"/>
                                      </p:to>
                                    </p:set>
                                    <p:animEffect transition="in" filter="fade">
                                      <p:cBhvr>
                                        <p:cTn id="28" dur="500"/>
                                        <p:tgtEl>
                                          <p:spTgt spid="2048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2" grpId="0" uiExpand="1"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Grp="1" noChangeArrowheads="1"/>
          </p:cNvSpPr>
          <p:nvPr>
            <p:ph type="title"/>
          </p:nvPr>
        </p:nvSpPr>
        <p:spPr>
          <a:xfrm>
            <a:off x="553641" y="1928813"/>
            <a:ext cx="8036719" cy="1285875"/>
          </a:xfrm>
          <a:ln/>
        </p:spPr>
        <p:txBody>
          <a:bodyPr>
            <a:normAutofit fontScale="90000"/>
          </a:bodyPr>
          <a:lstStyle/>
          <a:p>
            <a:pPr algn="ctr"/>
            <a:r>
              <a:rPr lang="en-US" dirty="0"/>
              <a:t>Experiment 1:</a:t>
            </a:r>
            <a:br>
              <a:rPr lang="en-US" dirty="0"/>
            </a:br>
            <a:r>
              <a:rPr lang="en-US" dirty="0"/>
              <a:t>Angle </a:t>
            </a:r>
            <a:r>
              <a:rPr lang="en-US" dirty="0" smtClean="0"/>
              <a:t>Matching</a:t>
            </a:r>
            <a:endParaRPr lang="en-US" dirty="0"/>
          </a:p>
        </p:txBody>
      </p:sp>
      <p:sp>
        <p:nvSpPr>
          <p:cNvPr id="2" name="Slide Number Placeholder 1"/>
          <p:cNvSpPr>
            <a:spLocks noGrp="1"/>
          </p:cNvSpPr>
          <p:nvPr>
            <p:ph type="sldNum" sz="quarter" idx="4"/>
          </p:nvPr>
        </p:nvSpPr>
        <p:spPr/>
        <p:txBody>
          <a:bodyPr/>
          <a:lstStyle/>
          <a:p>
            <a:fld id="{0FB56013-B943-42BA-886F-6F9D4EB85E9D}" type="slidenum">
              <a:rPr lang="en-US" smtClean="0"/>
              <a:pPr/>
              <a:t>27</a:t>
            </a:fld>
            <a:endParaRPr lang="en-US" dirty="0"/>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C:\Users\chrichar\Desktop\hinge-screen-PC.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0510" y="2063"/>
            <a:ext cx="8225681" cy="5144400"/>
          </a:xfrm>
          <a:prstGeom prst="rect">
            <a:avLst/>
          </a:prstGeom>
          <a:noFill/>
          <a:extLst>
            <a:ext uri="{909E8E84-426E-40DD-AFC4-6F175D3DCCD1}">
              <a14:hiddenFill xmlns:a14="http://schemas.microsoft.com/office/drawing/2010/main">
                <a:solidFill>
                  <a:srgbClr val="FFFFFF"/>
                </a:solidFill>
              </a14:hiddenFill>
            </a:ext>
          </a:extLst>
        </p:spPr>
      </p:pic>
      <p:sp>
        <p:nvSpPr>
          <p:cNvPr id="23555" name="Oval 3"/>
          <p:cNvSpPr>
            <a:spLocks/>
          </p:cNvSpPr>
          <p:nvPr/>
        </p:nvSpPr>
        <p:spPr bwMode="auto">
          <a:xfrm>
            <a:off x="4527351" y="2538263"/>
            <a:ext cx="72000" cy="72000"/>
          </a:xfrm>
          <a:prstGeom prst="ellipse">
            <a:avLst/>
          </a:prstGeom>
          <a:solidFill>
            <a:srgbClr val="FF0000"/>
          </a:solidFill>
          <a:ln>
            <a:noFill/>
          </a:ln>
          <a:effectLst>
            <a:outerShdw blurRad="38100" dist="25400" dir="2700000" algn="ctr" rotWithShape="0">
              <a:schemeClr val="bg2"/>
            </a:outerShdw>
          </a:effectLst>
          <a:extLst/>
        </p:spPr>
        <p:txBody>
          <a:bodyPr lIns="0" tIns="0" rIns="0" bIns="0"/>
          <a:lstStyle/>
          <a:p>
            <a:endParaRPr lang="en-GB" dirty="0"/>
          </a:p>
        </p:txBody>
      </p:sp>
      <p:sp>
        <p:nvSpPr>
          <p:cNvPr id="2" name="Slide Number Placeholder 1"/>
          <p:cNvSpPr>
            <a:spLocks noGrp="1"/>
          </p:cNvSpPr>
          <p:nvPr>
            <p:ph type="sldNum" sz="quarter" idx="10"/>
          </p:nvPr>
        </p:nvSpPr>
        <p:spPr/>
        <p:txBody>
          <a:bodyPr/>
          <a:lstStyle/>
          <a:p>
            <a:fld id="{0FB56013-B943-42BA-886F-6F9D4EB85E9D}" type="slidenum">
              <a:rPr lang="en-US" smtClean="0"/>
              <a:pPr/>
              <a:t>28</a:t>
            </a:fld>
            <a:endParaRPr lang="en-US" dirty="0"/>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3555"/>
                                        </p:tgtEl>
                                        <p:attrNameLst>
                                          <p:attrName>style.visibility</p:attrName>
                                        </p:attrNameLst>
                                      </p:cBhvr>
                                      <p:to>
                                        <p:strVal val="visible"/>
                                      </p:to>
                                    </p:set>
                                    <p:animEffect transition="in" filter="fade">
                                      <p:cBhvr>
                                        <p:cTn id="7" dur="500"/>
                                        <p:tgtEl>
                                          <p:spTgt spid="23555"/>
                                        </p:tgtEl>
                                      </p:cBhvr>
                                    </p:animEffect>
                                  </p:childTnLst>
                                </p:cTn>
                              </p:par>
                            </p:childTnLst>
                          </p:cTn>
                        </p:par>
                        <p:par>
                          <p:cTn id="8" fill="hold">
                            <p:stCondLst>
                              <p:cond delay="500"/>
                            </p:stCondLst>
                            <p:childTnLst>
                              <p:par>
                                <p:cTn id="9" presetID="10" presetClass="exit" presetSubtype="0" fill="hold" grpId="1" nodeType="afterEffect">
                                  <p:stCondLst>
                                    <p:cond delay="300"/>
                                  </p:stCondLst>
                                  <p:childTnLst>
                                    <p:animEffect transition="out" filter="fade">
                                      <p:cBhvr>
                                        <p:cTn id="10" dur="500"/>
                                        <p:tgtEl>
                                          <p:spTgt spid="23555"/>
                                        </p:tgtEl>
                                      </p:cBhvr>
                                    </p:animEffect>
                                    <p:set>
                                      <p:cBhvr>
                                        <p:cTn id="11" dur="1" fill="hold">
                                          <p:stCondLst>
                                            <p:cond delay="499"/>
                                          </p:stCondLst>
                                        </p:cTn>
                                        <p:tgtEl>
                                          <p:spTgt spid="2355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5" grpId="0" animBg="1"/>
      <p:bldP spid="23555" grpId="1"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Experiment1.wmv">
            <a:hlinkClick r:id="" action="ppaction://media"/>
          </p:cNvPr>
          <p:cNvPicPr>
            <a:picLocks noChangeAspect="1"/>
          </p:cNvPicPr>
          <p:nvPr>
            <a:videoFile r:link="rId2"/>
            <p:extLst>
              <p:ext uri="{DAA4B4D4-6D71-4841-9C94-3DE7FCFB9230}">
                <p14:media xmlns:p14="http://schemas.microsoft.com/office/powerpoint/2010/main" r:link="rId1"/>
              </p:ext>
            </p:extLst>
          </p:nvPr>
        </p:nvPicPr>
        <p:blipFill>
          <a:blip r:embed="rId5"/>
          <a:stretch>
            <a:fillRect/>
          </a:stretch>
        </p:blipFill>
        <p:spPr>
          <a:xfrm>
            <a:off x="0" y="0"/>
            <a:ext cx="9144000" cy="5143500"/>
          </a:xfrm>
          <a:prstGeom prst="rect">
            <a:avLst/>
          </a:prstGeom>
        </p:spPr>
      </p:pic>
      <p:sp>
        <p:nvSpPr>
          <p:cNvPr id="3" name="Slide Number Placeholder 2"/>
          <p:cNvSpPr>
            <a:spLocks noGrp="1"/>
          </p:cNvSpPr>
          <p:nvPr>
            <p:ph type="sldNum" sz="quarter" idx="4"/>
          </p:nvPr>
        </p:nvSpPr>
        <p:spPr/>
        <p:txBody>
          <a:bodyPr/>
          <a:lstStyle/>
          <a:p>
            <a:fld id="{0FB56013-B943-42BA-886F-6F9D4EB85E9D}" type="slidenum">
              <a:rPr lang="en-US" smtClean="0"/>
              <a:pPr/>
              <a:t>29</a:t>
            </a:fld>
            <a:endParaRPr lang="en-US" dirty="0"/>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9200"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pan-crop.wmv">
            <a:hlinkClick r:id="" action="ppaction://media"/>
          </p:cNvPr>
          <p:cNvPicPr>
            <a:picLocks noChangeAspect="1"/>
          </p:cNvPicPr>
          <p:nvPr>
            <a:videoFile r:link="rId2"/>
            <p:extLst>
              <p:ext uri="{DAA4B4D4-6D71-4841-9C94-3DE7FCFB9230}">
                <p14:media xmlns:p14="http://schemas.microsoft.com/office/powerpoint/2010/main" r:link="rId1"/>
              </p:ext>
            </p:extLst>
          </p:nvPr>
        </p:nvPicPr>
        <p:blipFill>
          <a:blip r:embed="rId5"/>
          <a:stretch>
            <a:fillRect/>
          </a:stretch>
        </p:blipFill>
        <p:spPr>
          <a:xfrm>
            <a:off x="0" y="0"/>
            <a:ext cx="9144000" cy="5143500"/>
          </a:xfrm>
          <a:prstGeom prst="rect">
            <a:avLst/>
          </a:prstGeom>
        </p:spPr>
      </p:pic>
      <p:sp>
        <p:nvSpPr>
          <p:cNvPr id="12" name="Rectangle 11"/>
          <p:cNvSpPr/>
          <p:nvPr/>
        </p:nvSpPr>
        <p:spPr>
          <a:xfrm>
            <a:off x="7373257" y="4027714"/>
            <a:ext cx="1770743" cy="111578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Left-Right Arrow 2"/>
          <p:cNvSpPr/>
          <p:nvPr/>
        </p:nvSpPr>
        <p:spPr>
          <a:xfrm>
            <a:off x="7558314" y="4436084"/>
            <a:ext cx="1400628" cy="344701"/>
          </a:xfrm>
          <a:prstGeom prst="leftRight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7" name="Group 6"/>
          <p:cNvGrpSpPr/>
          <p:nvPr/>
        </p:nvGrpSpPr>
        <p:grpSpPr>
          <a:xfrm>
            <a:off x="8061386" y="4470383"/>
            <a:ext cx="401740" cy="230385"/>
            <a:chOff x="7856888" y="4334619"/>
            <a:chExt cx="401740" cy="230385"/>
          </a:xfrm>
          <a:effectLst>
            <a:glow rad="127000">
              <a:schemeClr val="tx1"/>
            </a:glow>
          </a:effectLst>
        </p:grpSpPr>
        <p:sp>
          <p:nvSpPr>
            <p:cNvPr id="8" name="Rectangle 7"/>
            <p:cNvSpPr/>
            <p:nvPr/>
          </p:nvSpPr>
          <p:spPr>
            <a:xfrm>
              <a:off x="7856888" y="4380338"/>
              <a:ext cx="401740" cy="184666"/>
            </a:xfrm>
            <a:prstGeom prst="rect">
              <a:avLst/>
            </a:prstGeom>
            <a:solidFill>
              <a:schemeClr val="tx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9" name="Rectangle 8"/>
            <p:cNvSpPr/>
            <p:nvPr/>
          </p:nvSpPr>
          <p:spPr>
            <a:xfrm>
              <a:off x="7967174" y="4334619"/>
              <a:ext cx="174694" cy="45719"/>
            </a:xfrm>
            <a:prstGeom prst="rect">
              <a:avLst/>
            </a:prstGeom>
            <a:solidFill>
              <a:schemeClr val="tx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grpSp>
    </p:spTree>
    <p:extLst>
      <p:ext uri="{BB962C8B-B14F-4D97-AF65-F5344CB8AC3E}">
        <p14:creationId xmlns:p14="http://schemas.microsoft.com/office/powerpoint/2010/main" val="1981177397"/>
      </p:ext>
    </p:extLst>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1040"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showWhenStopped="0">
                <p:cTn id="7" fill="hold" display="0">
                  <p:stCondLst>
                    <p:cond delay="indefinite"/>
                  </p:stCondLst>
                </p:cTn>
                <p:tgtEl>
                  <p:spTgt spid="4"/>
                </p:tgtEl>
              </p:cMediaNode>
            </p:vide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Rectangle 1"/>
          <p:cNvSpPr>
            <a:spLocks noGrp="1" noChangeArrowheads="1"/>
          </p:cNvSpPr>
          <p:nvPr>
            <p:ph type="title"/>
          </p:nvPr>
        </p:nvSpPr>
        <p:spPr>
          <a:ln/>
        </p:spPr>
        <p:txBody>
          <a:bodyPr/>
          <a:lstStyle/>
          <a:p>
            <a:pPr algn="ctr"/>
            <a:r>
              <a:rPr lang="en-US" dirty="0"/>
              <a:t>Angle-matching results</a:t>
            </a:r>
          </a:p>
        </p:txBody>
      </p:sp>
      <p:sp>
        <p:nvSpPr>
          <p:cNvPr id="25606" name="Rectangle 6"/>
          <p:cNvSpPr>
            <a:spLocks/>
          </p:cNvSpPr>
          <p:nvPr/>
        </p:nvSpPr>
        <p:spPr bwMode="auto">
          <a:xfrm>
            <a:off x="3725422" y="1294760"/>
            <a:ext cx="1693156" cy="29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wrap="none" lIns="0" tIns="0" rIns="0" bIns="0" anchor="ctr">
            <a:spAutoFit/>
          </a:bodyPr>
          <a:lstStyle/>
          <a:p>
            <a:pPr algn="ctr"/>
            <a:r>
              <a:rPr lang="en-US" sz="1900" dirty="0">
                <a:effectLst>
                  <a:outerShdw blurRad="38100" dist="38100" dir="2700000" algn="tl">
                    <a:srgbClr val="000000"/>
                  </a:outerShdw>
                </a:effectLst>
                <a:latin typeface="+mj-lt"/>
                <a:ea typeface="Myriad Pro Bold" charset="0"/>
                <a:cs typeface="Myriad Pro Bold" charset="0"/>
                <a:sym typeface="Myriad Pro Bold" charset="0"/>
              </a:rPr>
              <a:t>Average results</a:t>
            </a:r>
          </a:p>
        </p:txBody>
      </p:sp>
      <p:sp>
        <p:nvSpPr>
          <p:cNvPr id="25607" name="Rectangle 7"/>
          <p:cNvSpPr>
            <a:spLocks/>
          </p:cNvSpPr>
          <p:nvPr/>
        </p:nvSpPr>
        <p:spPr bwMode="auto">
          <a:xfrm>
            <a:off x="6050512" y="1288584"/>
            <a:ext cx="1997342" cy="29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wrap="none" lIns="0" tIns="0" rIns="0" bIns="0" anchor="ctr">
            <a:spAutoFit/>
          </a:bodyPr>
          <a:lstStyle/>
          <a:p>
            <a:pPr algn="ctr"/>
            <a:r>
              <a:rPr lang="en-US" sz="1900" dirty="0">
                <a:effectLst>
                  <a:outerShdw blurRad="38100" dist="38100" dir="2700000" algn="tl">
                    <a:srgbClr val="000000"/>
                  </a:outerShdw>
                </a:effectLst>
                <a:latin typeface="+mj-lt"/>
                <a:ea typeface="Myriad Pro Bold" charset="0"/>
                <a:cs typeface="Myriad Pro Bold" charset="0"/>
                <a:sym typeface="Myriad Pro Bold" charset="0"/>
              </a:rPr>
              <a:t>Retinal hypothesis</a:t>
            </a:r>
          </a:p>
        </p:txBody>
      </p:sp>
      <p:sp>
        <p:nvSpPr>
          <p:cNvPr id="25608" name="Rectangle 8"/>
          <p:cNvSpPr>
            <a:spLocks/>
          </p:cNvSpPr>
          <p:nvPr/>
        </p:nvSpPr>
        <p:spPr bwMode="auto">
          <a:xfrm>
            <a:off x="1126799" y="1279059"/>
            <a:ext cx="1928413" cy="29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wrap="none" lIns="0" tIns="0" rIns="0" bIns="0" anchor="ctr">
            <a:spAutoFit/>
          </a:bodyPr>
          <a:lstStyle/>
          <a:p>
            <a:pPr algn="ctr"/>
            <a:r>
              <a:rPr lang="en-US" sz="1900" dirty="0">
                <a:effectLst>
                  <a:outerShdw blurRad="38100" dist="38100" dir="2700000" algn="tl">
                    <a:srgbClr val="000000"/>
                  </a:outerShdw>
                </a:effectLst>
                <a:latin typeface="+mj-lt"/>
                <a:ea typeface="Myriad Pro Bold" charset="0"/>
                <a:cs typeface="Myriad Pro Bold" charset="0"/>
                <a:sym typeface="Myriad Pro Bold" charset="0"/>
              </a:rPr>
              <a:t>Scene hypothesis</a:t>
            </a:r>
          </a:p>
        </p:txBody>
      </p:sp>
      <p:sp>
        <p:nvSpPr>
          <p:cNvPr id="2" name="Slide Number Placeholder 1"/>
          <p:cNvSpPr>
            <a:spLocks noGrp="1"/>
          </p:cNvSpPr>
          <p:nvPr>
            <p:ph type="sldNum" sz="quarter" idx="4"/>
          </p:nvPr>
        </p:nvSpPr>
        <p:spPr/>
        <p:txBody>
          <a:bodyPr/>
          <a:lstStyle/>
          <a:p>
            <a:fld id="{0FB56013-B943-42BA-886F-6F9D4EB85E9D}" type="slidenum">
              <a:rPr lang="en-US" smtClean="0"/>
              <a:pPr/>
              <a:t>30</a:t>
            </a:fld>
            <a:endParaRPr lang="en-US" dirty="0"/>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444054" y="4150705"/>
            <a:ext cx="6141732" cy="387096"/>
          </a:xfrm>
          <a:prstGeom prst="rect">
            <a:avLst/>
          </a:prstGeom>
          <a:noFill/>
          <a:extLst>
            <a:ext uri="{909E8E84-426E-40DD-AFC4-6F175D3DCCD1}">
              <a14:hiddenFill xmlns:a14="http://schemas.microsoft.com/office/drawing/2010/main">
                <a:solidFill>
                  <a:srgbClr val="FFFFFF"/>
                </a:solidFill>
              </a14:hiddenFill>
            </a:ext>
          </a:extLst>
        </p:spPr>
      </p:pic>
      <p:pic>
        <p:nvPicPr>
          <p:cNvPr id="2051" name="Picture 3"/>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3391088" y="1639938"/>
            <a:ext cx="2362204" cy="2258572"/>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2751137" y="1639938"/>
            <a:ext cx="579122" cy="1737364"/>
          </a:xfrm>
          <a:prstGeom prst="rect">
            <a:avLst/>
          </a:prstGeom>
          <a:noFill/>
          <a:extLst>
            <a:ext uri="{909E8E84-426E-40DD-AFC4-6F175D3DCCD1}">
              <a14:hiddenFill xmlns:a14="http://schemas.microsoft.com/office/drawing/2010/main">
                <a:solidFill>
                  <a:srgbClr val="FFFFFF"/>
                </a:solidFill>
              </a14:hiddenFill>
            </a:ext>
          </a:extLst>
        </p:spPr>
      </p:pic>
      <p:pic>
        <p:nvPicPr>
          <p:cNvPr id="2053" name="Picture 5"/>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5880869" y="1639938"/>
            <a:ext cx="2362204" cy="2258572"/>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p:cNvPicPr>
            <a:picLocks noChangeAspect="1" noChangeArrowheads="1"/>
          </p:cNvPicPr>
          <p:nvPr/>
        </p:nvPicPr>
        <p:blipFill>
          <a:blip r:embed="rId7">
            <a:extLst>
              <a:ext uri="{28A0092B-C50C-407E-A947-70E740481C1C}">
                <a14:useLocalDpi xmlns:a14="http://schemas.microsoft.com/office/drawing/2010/main" val="0"/>
              </a:ext>
            </a:extLst>
          </a:blip>
          <a:stretch>
            <a:fillRect/>
          </a:stretch>
        </p:blipFill>
        <p:spPr bwMode="auto">
          <a:xfrm>
            <a:off x="279514" y="1639938"/>
            <a:ext cx="2983998" cy="225857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51274304"/>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2052"/>
                                        </p:tgtEl>
                                      </p:cBhvr>
                                    </p:animEffect>
                                    <p:set>
                                      <p:cBhvr>
                                        <p:cTn id="7" dur="1" fill="hold">
                                          <p:stCondLst>
                                            <p:cond delay="499"/>
                                          </p:stCondLst>
                                        </p:cTn>
                                        <p:tgtEl>
                                          <p:spTgt spid="2052"/>
                                        </p:tgtEl>
                                        <p:attrNameLst>
                                          <p:attrName>style.visibility</p:attrName>
                                        </p:attrNameLst>
                                      </p:cBhvr>
                                      <p:to>
                                        <p:strVal val="hidden"/>
                                      </p:to>
                                    </p:set>
                                  </p:childTnLst>
                                </p:cTn>
                              </p:par>
                              <p:par>
                                <p:cTn id="8" presetID="10" presetClass="entr" presetSubtype="0" fill="hold" nodeType="withEffect">
                                  <p:stCondLst>
                                    <p:cond delay="0"/>
                                  </p:stCondLst>
                                  <p:childTnLst>
                                    <p:set>
                                      <p:cBhvr>
                                        <p:cTn id="9" dur="1" fill="hold">
                                          <p:stCondLst>
                                            <p:cond delay="0"/>
                                          </p:stCondLst>
                                        </p:cTn>
                                        <p:tgtEl>
                                          <p:spTgt spid="2054"/>
                                        </p:tgtEl>
                                        <p:attrNameLst>
                                          <p:attrName>style.visibility</p:attrName>
                                        </p:attrNameLst>
                                      </p:cBhvr>
                                      <p:to>
                                        <p:strVal val="visible"/>
                                      </p:to>
                                    </p:set>
                                    <p:animEffect transition="in" filter="fade">
                                      <p:cBhvr>
                                        <p:cTn id="10" dur="500"/>
                                        <p:tgtEl>
                                          <p:spTgt spid="2054"/>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5608"/>
                                        </p:tgtEl>
                                        <p:attrNameLst>
                                          <p:attrName>style.visibility</p:attrName>
                                        </p:attrNameLst>
                                      </p:cBhvr>
                                      <p:to>
                                        <p:strVal val="visible"/>
                                      </p:to>
                                    </p:set>
                                    <p:animEffect transition="in" filter="fade">
                                      <p:cBhvr>
                                        <p:cTn id="13" dur="500"/>
                                        <p:tgtEl>
                                          <p:spTgt spid="25608"/>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25607"/>
                                        </p:tgtEl>
                                        <p:attrNameLst>
                                          <p:attrName>style.visibility</p:attrName>
                                        </p:attrNameLst>
                                      </p:cBhvr>
                                      <p:to>
                                        <p:strVal val="visible"/>
                                      </p:to>
                                    </p:set>
                                    <p:animEffect transition="in" filter="fade">
                                      <p:cBhvr>
                                        <p:cTn id="18" dur="500"/>
                                        <p:tgtEl>
                                          <p:spTgt spid="25607"/>
                                        </p:tgtEl>
                                      </p:cBhvr>
                                    </p:animEffect>
                                  </p:childTnLst>
                                </p:cTn>
                              </p:par>
                              <p:par>
                                <p:cTn id="19" presetID="10" presetClass="entr" presetSubtype="0" fill="hold" nodeType="withEffect">
                                  <p:stCondLst>
                                    <p:cond delay="0"/>
                                  </p:stCondLst>
                                  <p:childTnLst>
                                    <p:set>
                                      <p:cBhvr>
                                        <p:cTn id="20" dur="1" fill="hold">
                                          <p:stCondLst>
                                            <p:cond delay="0"/>
                                          </p:stCondLst>
                                        </p:cTn>
                                        <p:tgtEl>
                                          <p:spTgt spid="2053"/>
                                        </p:tgtEl>
                                        <p:attrNameLst>
                                          <p:attrName>style.visibility</p:attrName>
                                        </p:attrNameLst>
                                      </p:cBhvr>
                                      <p:to>
                                        <p:strVal val="visible"/>
                                      </p:to>
                                    </p:set>
                                    <p:animEffect transition="in" filter="fade">
                                      <p:cBhvr>
                                        <p:cTn id="21" dur="500"/>
                                        <p:tgtEl>
                                          <p:spTgt spid="20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7" grpId="0"/>
      <p:bldP spid="25608"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5" name="Picture 3"/>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3391088" y="1639938"/>
            <a:ext cx="2362204" cy="2258572"/>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5880869" y="1639938"/>
            <a:ext cx="2362204" cy="2258572"/>
          </a:xfrm>
          <a:prstGeom prst="rect">
            <a:avLst/>
          </a:prstGeom>
          <a:noFill/>
          <a:extLst>
            <a:ext uri="{909E8E84-426E-40DD-AFC4-6F175D3DCCD1}">
              <a14:hiddenFill xmlns:a14="http://schemas.microsoft.com/office/drawing/2010/main">
                <a:solidFill>
                  <a:srgbClr val="FFFFFF"/>
                </a:solidFill>
              </a14:hiddenFill>
            </a:ext>
          </a:extLst>
        </p:spPr>
      </p:pic>
      <p:pic>
        <p:nvPicPr>
          <p:cNvPr id="3074" name="Picture 2"/>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276466" y="1639938"/>
            <a:ext cx="2983998" cy="2258572"/>
          </a:xfrm>
          <a:prstGeom prst="rect">
            <a:avLst/>
          </a:prstGeom>
          <a:noFill/>
          <a:extLst>
            <a:ext uri="{909E8E84-426E-40DD-AFC4-6F175D3DCCD1}">
              <a14:hiddenFill xmlns:a14="http://schemas.microsoft.com/office/drawing/2010/main">
                <a:solidFill>
                  <a:srgbClr val="FFFFFF"/>
                </a:solidFill>
              </a14:hiddenFill>
            </a:ext>
          </a:extLst>
        </p:spPr>
      </p:pic>
      <p:sp>
        <p:nvSpPr>
          <p:cNvPr id="26625" name="Rectangle 1"/>
          <p:cNvSpPr>
            <a:spLocks noGrp="1" noChangeArrowheads="1"/>
          </p:cNvSpPr>
          <p:nvPr>
            <p:ph type="title"/>
          </p:nvPr>
        </p:nvSpPr>
        <p:spPr>
          <a:ln/>
        </p:spPr>
        <p:txBody>
          <a:bodyPr/>
          <a:lstStyle/>
          <a:p>
            <a:pPr algn="ctr"/>
            <a:r>
              <a:rPr lang="en-US" dirty="0"/>
              <a:t>Angle-matching results</a:t>
            </a:r>
          </a:p>
        </p:txBody>
      </p:sp>
      <p:sp>
        <p:nvSpPr>
          <p:cNvPr id="26630" name="Rectangle 6"/>
          <p:cNvSpPr>
            <a:spLocks/>
          </p:cNvSpPr>
          <p:nvPr/>
        </p:nvSpPr>
        <p:spPr bwMode="auto">
          <a:xfrm>
            <a:off x="4209911" y="1285235"/>
            <a:ext cx="724557" cy="29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wrap="none" lIns="0" tIns="0" rIns="0" bIns="0" anchor="ctr">
            <a:spAutoFit/>
          </a:bodyPr>
          <a:lstStyle/>
          <a:p>
            <a:pPr algn="ctr"/>
            <a:r>
              <a:rPr lang="en-US" sz="1900" dirty="0" smtClean="0">
                <a:effectLst>
                  <a:outerShdw blurRad="38100" dist="38100" dir="2700000" algn="tl">
                    <a:srgbClr val="000000"/>
                  </a:outerShdw>
                </a:effectLst>
                <a:latin typeface="+mj-lt"/>
                <a:ea typeface="Myriad Pro Bold" charset="0"/>
                <a:cs typeface="Myriad Pro Bold" charset="0"/>
                <a:sym typeface="Myriad Pro Bold" charset="0"/>
              </a:rPr>
              <a:t>0.67 </a:t>
            </a:r>
            <a:r>
              <a:rPr lang="en-US" sz="1900" dirty="0">
                <a:effectLst>
                  <a:outerShdw blurRad="38100" dist="38100" dir="2700000" algn="tl">
                    <a:srgbClr val="000000"/>
                  </a:outerShdw>
                </a:effectLst>
                <a:latin typeface="+mj-lt"/>
                <a:ea typeface="Myriad Pro Bold" charset="0"/>
                <a:cs typeface="Myriad Pro Bold" charset="0"/>
                <a:sym typeface="Myriad Pro Bold" charset="0"/>
              </a:rPr>
              <a:t>m</a:t>
            </a:r>
          </a:p>
        </p:txBody>
      </p:sp>
      <p:sp>
        <p:nvSpPr>
          <p:cNvPr id="26631" name="Rectangle 7"/>
          <p:cNvSpPr>
            <a:spLocks/>
          </p:cNvSpPr>
          <p:nvPr/>
        </p:nvSpPr>
        <p:spPr bwMode="auto">
          <a:xfrm>
            <a:off x="6699692" y="1288584"/>
            <a:ext cx="724557" cy="29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wrap="none" lIns="0" tIns="0" rIns="0" bIns="0" anchor="ctr">
            <a:spAutoFit/>
          </a:bodyPr>
          <a:lstStyle/>
          <a:p>
            <a:r>
              <a:rPr lang="en-US" sz="1900" dirty="0" smtClean="0">
                <a:effectLst>
                  <a:outerShdw blurRad="38100" dist="38100" dir="2700000" algn="tl">
                    <a:srgbClr val="000000"/>
                  </a:outerShdw>
                </a:effectLst>
                <a:latin typeface="+mj-lt"/>
                <a:ea typeface="Myriad Pro Bold" charset="0"/>
                <a:cs typeface="Myriad Pro Bold" charset="0"/>
                <a:sym typeface="Myriad Pro Bold" charset="0"/>
              </a:rPr>
              <a:t>0.33 </a:t>
            </a:r>
            <a:r>
              <a:rPr lang="en-US" sz="1900" dirty="0">
                <a:effectLst>
                  <a:outerShdw blurRad="38100" dist="38100" dir="2700000" algn="tl">
                    <a:srgbClr val="000000"/>
                  </a:outerShdw>
                </a:effectLst>
                <a:latin typeface="+mj-lt"/>
                <a:ea typeface="Myriad Pro Bold" charset="0"/>
                <a:cs typeface="Myriad Pro Bold" charset="0"/>
                <a:sym typeface="Myriad Pro Bold" charset="0"/>
              </a:rPr>
              <a:t>m</a:t>
            </a:r>
          </a:p>
        </p:txBody>
      </p:sp>
      <p:sp>
        <p:nvSpPr>
          <p:cNvPr id="26632" name="Rectangle 8"/>
          <p:cNvSpPr>
            <a:spLocks/>
          </p:cNvSpPr>
          <p:nvPr/>
        </p:nvSpPr>
        <p:spPr bwMode="auto">
          <a:xfrm>
            <a:off x="1115348" y="1288584"/>
            <a:ext cx="1938030" cy="29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wrap="none" lIns="0" tIns="0" rIns="0" bIns="0" anchor="ctr">
            <a:spAutoFit/>
          </a:bodyPr>
          <a:lstStyle/>
          <a:p>
            <a:pPr algn="ctr"/>
            <a:r>
              <a:rPr lang="en-US" sz="1900" dirty="0">
                <a:effectLst>
                  <a:outerShdw blurRad="38100" dist="38100" dir="2700000" algn="tl">
                    <a:srgbClr val="000000"/>
                  </a:outerShdw>
                </a:effectLst>
                <a:latin typeface="+mj-lt"/>
                <a:ea typeface="Myriad Pro Bold" charset="0"/>
                <a:cs typeface="Myriad Pro Bold" charset="0"/>
                <a:sym typeface="Myriad Pro Bold" charset="0"/>
              </a:rPr>
              <a:t>façade depth: </a:t>
            </a:r>
            <a:r>
              <a:rPr lang="en-US" sz="1900" dirty="0" smtClean="0">
                <a:effectLst>
                  <a:outerShdw blurRad="38100" dist="38100" dir="2700000" algn="tl">
                    <a:srgbClr val="000000"/>
                  </a:outerShdw>
                </a:effectLst>
                <a:latin typeface="+mj-lt"/>
                <a:ea typeface="Myriad Pro Bold" charset="0"/>
                <a:cs typeface="Myriad Pro Bold" charset="0"/>
                <a:sym typeface="Myriad Pro Bold" charset="0"/>
              </a:rPr>
              <a:t>1 </a:t>
            </a:r>
            <a:r>
              <a:rPr lang="en-US" sz="1900" dirty="0">
                <a:effectLst>
                  <a:outerShdw blurRad="38100" dist="38100" dir="2700000" algn="tl">
                    <a:srgbClr val="000000"/>
                  </a:outerShdw>
                </a:effectLst>
                <a:latin typeface="+mj-lt"/>
                <a:ea typeface="Myriad Pro Bold" charset="0"/>
                <a:cs typeface="Myriad Pro Bold" charset="0"/>
                <a:sym typeface="Myriad Pro Bold" charset="0"/>
              </a:rPr>
              <a:t>m</a:t>
            </a:r>
          </a:p>
        </p:txBody>
      </p:sp>
      <p:sp>
        <p:nvSpPr>
          <p:cNvPr id="2" name="Slide Number Placeholder 1"/>
          <p:cNvSpPr>
            <a:spLocks noGrp="1"/>
          </p:cNvSpPr>
          <p:nvPr>
            <p:ph type="sldNum" sz="quarter" idx="4"/>
          </p:nvPr>
        </p:nvSpPr>
        <p:spPr/>
        <p:txBody>
          <a:bodyPr/>
          <a:lstStyle/>
          <a:p>
            <a:fld id="{0FB56013-B943-42BA-886F-6F9D4EB85E9D}" type="slidenum">
              <a:rPr lang="en-US" smtClean="0"/>
              <a:pPr/>
              <a:t>31</a:t>
            </a:fld>
            <a:endParaRPr lang="en-US" dirty="0"/>
          </a:p>
        </p:txBody>
      </p:sp>
      <p:pic>
        <p:nvPicPr>
          <p:cNvPr id="15" name="Picture 2"/>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1444054" y="4150705"/>
            <a:ext cx="6141732" cy="3870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36386799"/>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6630"/>
                                        </p:tgtEl>
                                        <p:attrNameLst>
                                          <p:attrName>style.visibility</p:attrName>
                                        </p:attrNameLst>
                                      </p:cBhvr>
                                      <p:to>
                                        <p:strVal val="visible"/>
                                      </p:to>
                                    </p:set>
                                    <p:animEffect transition="in" filter="fade">
                                      <p:cBhvr>
                                        <p:cTn id="7" dur="500"/>
                                        <p:tgtEl>
                                          <p:spTgt spid="26630"/>
                                        </p:tgtEl>
                                      </p:cBhvr>
                                    </p:animEffect>
                                  </p:childTnLst>
                                </p:cTn>
                              </p:par>
                              <p:par>
                                <p:cTn id="8" presetID="10" presetClass="entr" presetSubtype="0" fill="hold" nodeType="withEffect">
                                  <p:stCondLst>
                                    <p:cond delay="0"/>
                                  </p:stCondLst>
                                  <p:childTnLst>
                                    <p:set>
                                      <p:cBhvr>
                                        <p:cTn id="9" dur="1" fill="hold">
                                          <p:stCondLst>
                                            <p:cond delay="0"/>
                                          </p:stCondLst>
                                        </p:cTn>
                                        <p:tgtEl>
                                          <p:spTgt spid="3075"/>
                                        </p:tgtEl>
                                        <p:attrNameLst>
                                          <p:attrName>style.visibility</p:attrName>
                                        </p:attrNameLst>
                                      </p:cBhvr>
                                      <p:to>
                                        <p:strVal val="visible"/>
                                      </p:to>
                                    </p:set>
                                    <p:animEffect transition="in" filter="fade">
                                      <p:cBhvr>
                                        <p:cTn id="10" dur="500"/>
                                        <p:tgtEl>
                                          <p:spTgt spid="3075"/>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26631"/>
                                        </p:tgtEl>
                                        <p:attrNameLst>
                                          <p:attrName>style.visibility</p:attrName>
                                        </p:attrNameLst>
                                      </p:cBhvr>
                                      <p:to>
                                        <p:strVal val="visible"/>
                                      </p:to>
                                    </p:set>
                                    <p:animEffect transition="in" filter="fade">
                                      <p:cBhvr>
                                        <p:cTn id="14" dur="500"/>
                                        <p:tgtEl>
                                          <p:spTgt spid="26631"/>
                                        </p:tgtEl>
                                      </p:cBhvr>
                                    </p:animEffect>
                                  </p:childTnLst>
                                </p:cTn>
                              </p:par>
                              <p:par>
                                <p:cTn id="15" presetID="10" presetClass="entr" presetSubtype="0" fill="hold" nodeType="withEffect">
                                  <p:stCondLst>
                                    <p:cond delay="0"/>
                                  </p:stCondLst>
                                  <p:childTnLst>
                                    <p:set>
                                      <p:cBhvr>
                                        <p:cTn id="16" dur="1" fill="hold">
                                          <p:stCondLst>
                                            <p:cond delay="0"/>
                                          </p:stCondLst>
                                        </p:cTn>
                                        <p:tgtEl>
                                          <p:spTgt spid="3076"/>
                                        </p:tgtEl>
                                        <p:attrNameLst>
                                          <p:attrName>style.visibility</p:attrName>
                                        </p:attrNameLst>
                                      </p:cBhvr>
                                      <p:to>
                                        <p:strVal val="visible"/>
                                      </p:to>
                                    </p:set>
                                    <p:animEffect transition="in" filter="fade">
                                      <p:cBhvr>
                                        <p:cTn id="17" dur="500"/>
                                        <p:tgtEl>
                                          <p:spTgt spid="30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30" grpId="0"/>
      <p:bldP spid="26631"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Rectangle 1"/>
          <p:cNvSpPr>
            <a:spLocks noGrp="1" noChangeArrowheads="1"/>
          </p:cNvSpPr>
          <p:nvPr>
            <p:ph type="title"/>
          </p:nvPr>
        </p:nvSpPr>
        <p:spPr>
          <a:xfrm>
            <a:off x="553641" y="1928813"/>
            <a:ext cx="8036719" cy="1285875"/>
          </a:xfrm>
          <a:ln/>
        </p:spPr>
        <p:txBody>
          <a:bodyPr>
            <a:normAutofit fontScale="90000"/>
          </a:bodyPr>
          <a:lstStyle/>
          <a:p>
            <a:pPr algn="ctr"/>
            <a:r>
              <a:rPr lang="en-US" dirty="0"/>
              <a:t>Experiment 2:</a:t>
            </a:r>
            <a:br>
              <a:rPr lang="en-US" dirty="0"/>
            </a:br>
            <a:r>
              <a:rPr lang="en-US" dirty="0"/>
              <a:t>Angle </a:t>
            </a:r>
            <a:r>
              <a:rPr lang="en-US" dirty="0" smtClean="0"/>
              <a:t>Rating</a:t>
            </a:r>
            <a:endParaRPr lang="en-US" dirty="0"/>
          </a:p>
        </p:txBody>
      </p:sp>
      <p:sp>
        <p:nvSpPr>
          <p:cNvPr id="2" name="Slide Number Placeholder 1"/>
          <p:cNvSpPr>
            <a:spLocks noGrp="1"/>
          </p:cNvSpPr>
          <p:nvPr>
            <p:ph type="sldNum" sz="quarter" idx="4"/>
          </p:nvPr>
        </p:nvSpPr>
        <p:spPr/>
        <p:txBody>
          <a:bodyPr/>
          <a:lstStyle/>
          <a:p>
            <a:fld id="{0FB56013-B943-42BA-886F-6F9D4EB85E9D}" type="slidenum">
              <a:rPr lang="en-US" smtClean="0"/>
              <a:pPr/>
              <a:t>32</a:t>
            </a:fld>
            <a:endParaRPr lang="en-US" dirty="0"/>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459160" y="-450"/>
            <a:ext cx="8225681" cy="5144399"/>
          </a:xfrm>
          <a:prstGeom prst="rect">
            <a:avLst/>
          </a:prstGeom>
          <a:noFill/>
          <a:extLst>
            <a:ext uri="{909E8E84-426E-40DD-AFC4-6F175D3DCCD1}">
              <a14:hiddenFill xmlns:a14="http://schemas.microsoft.com/office/drawing/2010/main">
                <a:solidFill>
                  <a:srgbClr val="FFFFFF"/>
                </a:solidFill>
              </a14:hiddenFill>
            </a:ext>
          </a:extLst>
        </p:spPr>
      </p:pic>
      <p:pic>
        <p:nvPicPr>
          <p:cNvPr id="2051" name="Picture 3"/>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459160" y="-899"/>
            <a:ext cx="8225681" cy="5144399"/>
          </a:xfrm>
          <a:prstGeom prst="rect">
            <a:avLst/>
          </a:prstGeom>
          <a:noFill/>
          <a:extLst>
            <a:ext uri="{909E8E84-426E-40DD-AFC4-6F175D3DCCD1}">
              <a14:hiddenFill xmlns:a14="http://schemas.microsoft.com/office/drawing/2010/main">
                <a:solidFill>
                  <a:srgbClr val="FFFFFF"/>
                </a:solidFill>
              </a14:hiddenFill>
            </a:ext>
          </a:extLst>
        </p:spPr>
      </p:pic>
      <p:sp>
        <p:nvSpPr>
          <p:cNvPr id="28676" name="Oval 4"/>
          <p:cNvSpPr>
            <a:spLocks/>
          </p:cNvSpPr>
          <p:nvPr/>
        </p:nvSpPr>
        <p:spPr bwMode="auto">
          <a:xfrm>
            <a:off x="4527351" y="2538263"/>
            <a:ext cx="72000" cy="72000"/>
          </a:xfrm>
          <a:prstGeom prst="ellipse">
            <a:avLst/>
          </a:prstGeom>
          <a:solidFill>
            <a:srgbClr val="FF0000"/>
          </a:solidFill>
          <a:ln>
            <a:noFill/>
          </a:ln>
          <a:effectLst>
            <a:outerShdw blurRad="38100" dist="25400" dir="2700000" algn="ctr" rotWithShape="0">
              <a:schemeClr val="bg2"/>
            </a:outerShdw>
          </a:effectLst>
          <a:extLst/>
        </p:spPr>
        <p:txBody>
          <a:bodyPr lIns="0" tIns="0" rIns="0" bIns="0"/>
          <a:lstStyle/>
          <a:p>
            <a:endParaRPr lang="en-GB" dirty="0">
              <a:solidFill>
                <a:schemeClr val="accent4"/>
              </a:solidFill>
            </a:endParaRPr>
          </a:p>
        </p:txBody>
      </p:sp>
      <p:sp>
        <p:nvSpPr>
          <p:cNvPr id="2" name="Slide Number Placeholder 1"/>
          <p:cNvSpPr>
            <a:spLocks noGrp="1"/>
          </p:cNvSpPr>
          <p:nvPr>
            <p:ph type="sldNum" sz="quarter" idx="10"/>
          </p:nvPr>
        </p:nvSpPr>
        <p:spPr/>
        <p:txBody>
          <a:bodyPr/>
          <a:lstStyle/>
          <a:p>
            <a:fld id="{0FB56013-B943-42BA-886F-6F9D4EB85E9D}" type="slidenum">
              <a:rPr lang="en-US" smtClean="0"/>
              <a:pPr/>
              <a:t>33</a:t>
            </a:fld>
            <a:endParaRPr lang="en-US" dirty="0"/>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8676"/>
                                        </p:tgtEl>
                                        <p:attrNameLst>
                                          <p:attrName>style.visibility</p:attrName>
                                        </p:attrNameLst>
                                      </p:cBhvr>
                                      <p:to>
                                        <p:strVal val="visible"/>
                                      </p:to>
                                    </p:set>
                                    <p:animEffect transition="in" filter="fade">
                                      <p:cBhvr>
                                        <p:cTn id="7" dur="500"/>
                                        <p:tgtEl>
                                          <p:spTgt spid="28676"/>
                                        </p:tgtEl>
                                      </p:cBhvr>
                                    </p:animEffect>
                                  </p:childTnLst>
                                </p:cTn>
                              </p:par>
                            </p:childTnLst>
                          </p:cTn>
                        </p:par>
                        <p:par>
                          <p:cTn id="8" fill="hold">
                            <p:stCondLst>
                              <p:cond delay="500"/>
                            </p:stCondLst>
                            <p:childTnLst>
                              <p:par>
                                <p:cTn id="9" presetID="10" presetClass="exit" presetSubtype="0" fill="hold" grpId="1" nodeType="afterEffect">
                                  <p:stCondLst>
                                    <p:cond delay="300"/>
                                  </p:stCondLst>
                                  <p:childTnLst>
                                    <p:animEffect transition="out" filter="fade">
                                      <p:cBhvr>
                                        <p:cTn id="10" dur="500"/>
                                        <p:tgtEl>
                                          <p:spTgt spid="28676"/>
                                        </p:tgtEl>
                                      </p:cBhvr>
                                    </p:animEffect>
                                    <p:set>
                                      <p:cBhvr>
                                        <p:cTn id="11" dur="1" fill="hold">
                                          <p:stCondLst>
                                            <p:cond delay="499"/>
                                          </p:stCondLst>
                                        </p:cTn>
                                        <p:tgtEl>
                                          <p:spTgt spid="28676"/>
                                        </p:tgtEl>
                                        <p:attrNameLst>
                                          <p:attrName>style.visibility</p:attrName>
                                        </p:attrNameLst>
                                      </p:cBhvr>
                                      <p:to>
                                        <p:strVal val="hidden"/>
                                      </p:to>
                                    </p:se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2051"/>
                                        </p:tgtEl>
                                        <p:attrNameLst>
                                          <p:attrName>style.visibility</p:attrName>
                                        </p:attrNameLst>
                                      </p:cBhvr>
                                      <p:to>
                                        <p:strVal val="visible"/>
                                      </p:to>
                                    </p:set>
                                    <p:animEffect transition="in" filter="fade">
                                      <p:cBhvr>
                                        <p:cTn id="16" dur="500"/>
                                        <p:tgtEl>
                                          <p:spTgt spid="20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6" grpId="0" animBg="1"/>
      <p:bldP spid="28676" grpId="1"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Experiment2.wmv">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0" y="0"/>
            <a:ext cx="9144000" cy="5143500"/>
          </a:xfrm>
          <a:prstGeom prst="rect">
            <a:avLst/>
          </a:prstGeom>
        </p:spPr>
      </p:pic>
      <p:sp>
        <p:nvSpPr>
          <p:cNvPr id="3" name="Slide Number Placeholder 2"/>
          <p:cNvSpPr>
            <a:spLocks noGrp="1"/>
          </p:cNvSpPr>
          <p:nvPr>
            <p:ph type="sldNum" sz="quarter" idx="4"/>
          </p:nvPr>
        </p:nvSpPr>
        <p:spPr/>
        <p:txBody>
          <a:bodyPr/>
          <a:lstStyle/>
          <a:p>
            <a:fld id="{0FB56013-B943-42BA-886F-6F9D4EB85E9D}" type="slidenum">
              <a:rPr lang="en-US" smtClean="0"/>
              <a:pPr/>
              <a:t>34</a:t>
            </a:fld>
            <a:endParaRPr lang="en-US" dirty="0"/>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160"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Rectangle 1"/>
          <p:cNvSpPr>
            <a:spLocks noGrp="1" noChangeArrowheads="1"/>
          </p:cNvSpPr>
          <p:nvPr>
            <p:ph type="title"/>
          </p:nvPr>
        </p:nvSpPr>
        <p:spPr>
          <a:ln/>
        </p:spPr>
        <p:txBody>
          <a:bodyPr/>
          <a:lstStyle/>
          <a:p>
            <a:pPr algn="ctr"/>
            <a:r>
              <a:rPr lang="en-US" dirty="0"/>
              <a:t>Ratings </a:t>
            </a:r>
            <a:r>
              <a:rPr lang="en-US" dirty="0" smtClean="0"/>
              <a:t>vs. </a:t>
            </a:r>
            <a:r>
              <a:rPr lang="en-US" dirty="0"/>
              <a:t>perceived angles</a:t>
            </a:r>
          </a:p>
        </p:txBody>
      </p:sp>
      <p:pic>
        <p:nvPicPr>
          <p:cNvPr id="30722"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5514319" y="4392348"/>
            <a:ext cx="1762964" cy="492558"/>
          </a:xfrm>
          <a:prstGeom prst="rect">
            <a:avLst/>
          </a:prstGeom>
          <a:noFill/>
          <a:ln>
            <a:noFill/>
          </a:ln>
          <a:effectLst>
            <a:outerShdw blurRad="50800" dist="25400" dir="2700000" algn="tl" rotWithShape="0">
              <a:prstClr val="black"/>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a:tailEnd/>
              </a14:hiddenLine>
            </a:ext>
          </a:extLst>
        </p:spPr>
      </p:pic>
      <p:pic>
        <p:nvPicPr>
          <p:cNvPr id="30723" name="Picture 3"/>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1663010" y="4548407"/>
            <a:ext cx="2214070" cy="336499"/>
          </a:xfrm>
          <a:prstGeom prst="rect">
            <a:avLst/>
          </a:prstGeom>
          <a:noFill/>
          <a:ln>
            <a:noFill/>
          </a:ln>
          <a:effectLst>
            <a:outerShdw blurRad="50800" dist="25400" dir="2700000" algn="tl" rotWithShape="0">
              <a:prstClr val="black"/>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a:tailEnd/>
              </a14:hiddenLine>
            </a:ext>
          </a:extLst>
        </p:spPr>
      </p:pic>
      <p:pic>
        <p:nvPicPr>
          <p:cNvPr id="30724" name="Picture 4"/>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1006082" y="1561845"/>
            <a:ext cx="2983647" cy="2720868"/>
          </a:xfrm>
          <a:prstGeom prst="rect">
            <a:avLst/>
          </a:prstGeom>
          <a:noFill/>
          <a:ln>
            <a:noFill/>
          </a:ln>
          <a:effectLst>
            <a:outerShdw blurRad="50800" dist="25400" dir="2700000" algn="tl" rotWithShape="0">
              <a:prstClr val="black"/>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a:tailEnd/>
              </a14:hiddenLine>
            </a:ext>
          </a:extLst>
        </p:spPr>
      </p:pic>
      <p:pic>
        <p:nvPicPr>
          <p:cNvPr id="30725" name="Picture 5"/>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4585901" y="1555967"/>
            <a:ext cx="2990093" cy="2726745"/>
          </a:xfrm>
          <a:prstGeom prst="rect">
            <a:avLst/>
          </a:prstGeom>
          <a:noFill/>
          <a:ln>
            <a:noFill/>
          </a:ln>
          <a:effectLst>
            <a:outerShdw blurRad="50800" dist="25400" dir="2700000" algn="tl" rotWithShape="0">
              <a:prstClr val="black"/>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a:tailEnd/>
              </a14:hiddenLine>
            </a:ext>
          </a:extLst>
        </p:spPr>
      </p:pic>
      <p:cxnSp>
        <p:nvCxnSpPr>
          <p:cNvPr id="18" name="Straight Connector 17"/>
          <p:cNvCxnSpPr/>
          <p:nvPr/>
        </p:nvCxnSpPr>
        <p:spPr>
          <a:xfrm>
            <a:off x="1663009" y="1728801"/>
            <a:ext cx="2244166" cy="2084832"/>
          </a:xfrm>
          <a:prstGeom prst="line">
            <a:avLst/>
          </a:prstGeom>
          <a:ln w="50800">
            <a:solidFill>
              <a:schemeClr val="accent1"/>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3" name="Slide Number Placeholder 2"/>
          <p:cNvSpPr>
            <a:spLocks noGrp="1"/>
          </p:cNvSpPr>
          <p:nvPr>
            <p:ph type="sldNum" sz="quarter" idx="4"/>
          </p:nvPr>
        </p:nvSpPr>
        <p:spPr/>
        <p:txBody>
          <a:bodyPr/>
          <a:lstStyle/>
          <a:p>
            <a:fld id="{0FB56013-B943-42BA-886F-6F9D4EB85E9D}" type="slidenum">
              <a:rPr lang="en-US" smtClean="0"/>
              <a:pPr/>
              <a:t>35</a:t>
            </a:fld>
            <a:endParaRPr lang="en-US" dirty="0"/>
          </a:p>
        </p:txBody>
      </p:sp>
      <p:sp>
        <p:nvSpPr>
          <p:cNvPr id="9" name="Rectangle 8"/>
          <p:cNvSpPr>
            <a:spLocks/>
          </p:cNvSpPr>
          <p:nvPr/>
        </p:nvSpPr>
        <p:spPr bwMode="auto">
          <a:xfrm>
            <a:off x="2402155" y="1288584"/>
            <a:ext cx="735779" cy="29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wrap="none" lIns="0" tIns="0" rIns="0" bIns="0" anchor="ctr">
            <a:spAutoFit/>
          </a:bodyPr>
          <a:lstStyle/>
          <a:p>
            <a:pPr algn="ctr"/>
            <a:r>
              <a:rPr lang="en-US" sz="1900" dirty="0" smtClean="0">
                <a:effectLst>
                  <a:outerShdw blurRad="38100" dist="38100" dir="2700000" algn="tl">
                    <a:srgbClr val="000000"/>
                  </a:outerShdw>
                </a:effectLst>
                <a:latin typeface="+mj-lt"/>
                <a:ea typeface="Myriad Pro Bold" charset="0"/>
                <a:cs typeface="Myriad Pro Bold" charset="0"/>
                <a:sym typeface="Myriad Pro Bold" charset="0"/>
              </a:rPr>
              <a:t>ratings</a:t>
            </a:r>
            <a:endParaRPr lang="en-US" sz="1900" dirty="0">
              <a:effectLst>
                <a:outerShdw blurRad="38100" dist="38100" dir="2700000" algn="tl">
                  <a:srgbClr val="000000"/>
                </a:outerShdw>
              </a:effectLst>
              <a:latin typeface="+mj-lt"/>
              <a:ea typeface="Myriad Pro Bold" charset="0"/>
              <a:cs typeface="Myriad Pro Bold" charset="0"/>
              <a:sym typeface="Myriad Pro Bold" charset="0"/>
            </a:endParaRPr>
          </a:p>
        </p:txBody>
      </p:sp>
      <p:sp>
        <p:nvSpPr>
          <p:cNvPr id="10" name="Rectangle 9"/>
          <p:cNvSpPr>
            <a:spLocks/>
          </p:cNvSpPr>
          <p:nvPr/>
        </p:nvSpPr>
        <p:spPr bwMode="auto">
          <a:xfrm>
            <a:off x="5402613" y="1288584"/>
            <a:ext cx="1797159" cy="29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wrap="none" lIns="0" tIns="0" rIns="0" bIns="0" anchor="ctr">
            <a:spAutoFit/>
          </a:bodyPr>
          <a:lstStyle/>
          <a:p>
            <a:pPr algn="ctr"/>
            <a:r>
              <a:rPr lang="en-US" sz="1900" dirty="0" smtClean="0">
                <a:effectLst>
                  <a:outerShdw blurRad="38100" dist="38100" dir="2700000" algn="tl">
                    <a:srgbClr val="000000"/>
                  </a:outerShdw>
                </a:effectLst>
                <a:latin typeface="+mj-lt"/>
                <a:ea typeface="Myriad Pro Bold" charset="0"/>
                <a:cs typeface="Myriad Pro Bold" charset="0"/>
                <a:sym typeface="Myriad Pro Bold" charset="0"/>
              </a:rPr>
              <a:t>perceived angles</a:t>
            </a:r>
            <a:endParaRPr lang="en-US" sz="1900" dirty="0">
              <a:effectLst>
                <a:outerShdw blurRad="38100" dist="38100" dir="2700000" algn="tl">
                  <a:srgbClr val="000000"/>
                </a:outerShdw>
              </a:effectLst>
              <a:latin typeface="+mj-lt"/>
              <a:ea typeface="Myriad Pro Bold" charset="0"/>
              <a:cs typeface="Myriad Pro Bold" charset="0"/>
              <a:sym typeface="Myriad Pro Bold" charset="0"/>
            </a:endParaRPr>
          </a:p>
        </p:txBody>
      </p:sp>
    </p:spTree>
    <p:extLst>
      <p:ext uri="{BB962C8B-B14F-4D97-AF65-F5344CB8AC3E}">
        <p14:creationId xmlns:p14="http://schemas.microsoft.com/office/powerpoint/2010/main" val="598195773"/>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childTnLst>
                          </p:cTn>
                        </p:par>
                        <p:par>
                          <p:cTn id="8" fill="hold">
                            <p:stCondLst>
                              <p:cond delay="500"/>
                            </p:stCondLst>
                            <p:childTnLst>
                              <p:par>
                                <p:cTn id="9" presetID="10" presetClass="exit" presetSubtype="0" fill="hold" nodeType="afterEffect">
                                  <p:stCondLst>
                                    <p:cond delay="1000"/>
                                  </p:stCondLst>
                                  <p:childTnLst>
                                    <p:animEffect transition="out" filter="fade">
                                      <p:cBhvr>
                                        <p:cTn id="10" dur="500"/>
                                        <p:tgtEl>
                                          <p:spTgt spid="18"/>
                                        </p:tgtEl>
                                      </p:cBhvr>
                                    </p:animEffect>
                                    <p:set>
                                      <p:cBhvr>
                                        <p:cTn id="11" dur="1" fill="hold">
                                          <p:stCondLst>
                                            <p:cond delay="499"/>
                                          </p:stCondLst>
                                        </p:cTn>
                                        <p:tgtEl>
                                          <p:spTgt spid="18"/>
                                        </p:tgtEl>
                                        <p:attrNameLst>
                                          <p:attrName>style.visibility</p:attrName>
                                        </p:attrNameLst>
                                      </p:cBhvr>
                                      <p:to>
                                        <p:strVal val="hidden"/>
                                      </p:to>
                                    </p:se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30725"/>
                                        </p:tgtEl>
                                        <p:attrNameLst>
                                          <p:attrName>style.visibility</p:attrName>
                                        </p:attrNameLst>
                                      </p:cBhvr>
                                      <p:to>
                                        <p:strVal val="visible"/>
                                      </p:to>
                                    </p:set>
                                    <p:animEffect transition="in" filter="fade">
                                      <p:cBhvr>
                                        <p:cTn id="16" dur="500"/>
                                        <p:tgtEl>
                                          <p:spTgt spid="30725"/>
                                        </p:tgtEl>
                                      </p:cBhvr>
                                    </p:animEffect>
                                  </p:childTnLst>
                                </p:cTn>
                              </p:par>
                              <p:par>
                                <p:cTn id="17" presetID="10" presetClass="entr" presetSubtype="0" fill="hold" nodeType="withEffect">
                                  <p:stCondLst>
                                    <p:cond delay="0"/>
                                  </p:stCondLst>
                                  <p:childTnLst>
                                    <p:set>
                                      <p:cBhvr>
                                        <p:cTn id="18" dur="1" fill="hold">
                                          <p:stCondLst>
                                            <p:cond delay="0"/>
                                          </p:stCondLst>
                                        </p:cTn>
                                        <p:tgtEl>
                                          <p:spTgt spid="30722"/>
                                        </p:tgtEl>
                                        <p:attrNameLst>
                                          <p:attrName>style.visibility</p:attrName>
                                        </p:attrNameLst>
                                      </p:cBhvr>
                                      <p:to>
                                        <p:strVal val="visible"/>
                                      </p:to>
                                    </p:set>
                                    <p:animEffect transition="in" filter="fade">
                                      <p:cBhvr>
                                        <p:cTn id="19" dur="500"/>
                                        <p:tgtEl>
                                          <p:spTgt spid="30722"/>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Rectangle 1"/>
          <p:cNvSpPr>
            <a:spLocks noGrp="1" noChangeArrowheads="1"/>
          </p:cNvSpPr>
          <p:nvPr>
            <p:ph type="title"/>
          </p:nvPr>
        </p:nvSpPr>
        <p:spPr>
          <a:ln/>
        </p:spPr>
        <p:txBody>
          <a:bodyPr/>
          <a:lstStyle/>
          <a:p>
            <a:pPr algn="ctr"/>
            <a:r>
              <a:rPr lang="en-US" dirty="0" smtClean="0"/>
              <a:t>Fit predictive </a:t>
            </a:r>
            <a:r>
              <a:rPr lang="en-US" dirty="0"/>
              <a:t>model</a:t>
            </a:r>
          </a:p>
        </p:txBody>
      </p:sp>
      <p:sp>
        <p:nvSpPr>
          <p:cNvPr id="31749" name="Rectangle 5"/>
          <p:cNvSpPr>
            <a:spLocks/>
          </p:cNvSpPr>
          <p:nvPr/>
        </p:nvSpPr>
        <p:spPr bwMode="auto">
          <a:xfrm>
            <a:off x="5170859" y="1294516"/>
            <a:ext cx="1795556" cy="29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wrap="none" lIns="0" tIns="0" rIns="0" bIns="0" anchor="ctr">
            <a:spAutoFit/>
          </a:bodyPr>
          <a:lstStyle/>
          <a:p>
            <a:r>
              <a:rPr lang="en-US" sz="1900" dirty="0">
                <a:effectLst>
                  <a:outerShdw blurRad="38100" dist="38100" dir="2700000" algn="tl">
                    <a:srgbClr val="000000"/>
                  </a:outerShdw>
                </a:effectLst>
                <a:latin typeface="+mj-lt"/>
                <a:ea typeface="Myriad Pro Bold" charset="0"/>
                <a:cs typeface="Myriad Pro Bold" charset="0"/>
                <a:sym typeface="Myriad Pro Bold" charset="0"/>
              </a:rPr>
              <a:t>Predictive model</a:t>
            </a:r>
          </a:p>
        </p:txBody>
      </p:sp>
      <p:sp>
        <p:nvSpPr>
          <p:cNvPr id="31750" name="Rectangle 6"/>
          <p:cNvSpPr>
            <a:spLocks/>
          </p:cNvSpPr>
          <p:nvPr/>
        </p:nvSpPr>
        <p:spPr bwMode="auto">
          <a:xfrm>
            <a:off x="2031984" y="1297865"/>
            <a:ext cx="2672078" cy="29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wrap="none" lIns="0" tIns="0" rIns="0" bIns="0" anchor="ctr">
            <a:spAutoFit/>
          </a:bodyPr>
          <a:lstStyle/>
          <a:p>
            <a:r>
              <a:rPr lang="en-US" sz="1900" dirty="0">
                <a:effectLst>
                  <a:outerShdw blurRad="38100" dist="38100" dir="2700000" algn="tl">
                    <a:srgbClr val="000000"/>
                  </a:outerShdw>
                </a:effectLst>
                <a:latin typeface="+mj-lt"/>
                <a:ea typeface="Myriad Pro Bold" charset="0"/>
                <a:cs typeface="Myriad Pro Bold" charset="0"/>
                <a:sym typeface="Myriad Pro Bold" charset="0"/>
              </a:rPr>
              <a:t>Average ratings (for 1 m)</a:t>
            </a:r>
          </a:p>
        </p:txBody>
      </p:sp>
      <p:sp>
        <p:nvSpPr>
          <p:cNvPr id="2" name="Slide Number Placeholder 1"/>
          <p:cNvSpPr>
            <a:spLocks noGrp="1"/>
          </p:cNvSpPr>
          <p:nvPr>
            <p:ph type="sldNum" sz="quarter" idx="4"/>
          </p:nvPr>
        </p:nvSpPr>
        <p:spPr/>
        <p:txBody>
          <a:bodyPr/>
          <a:lstStyle/>
          <a:p>
            <a:fld id="{0FB56013-B943-42BA-886F-6F9D4EB85E9D}" type="slidenum">
              <a:rPr lang="en-US" smtClean="0"/>
              <a:pPr/>
              <a:t>36</a:t>
            </a:fld>
            <a:endParaRPr lang="en-US" dirty="0"/>
          </a:p>
        </p:txBody>
      </p:sp>
      <p:pic>
        <p:nvPicPr>
          <p:cNvPr id="10"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444054" y="4150705"/>
            <a:ext cx="6141732" cy="387096"/>
          </a:xfrm>
          <a:prstGeom prst="rect">
            <a:avLst/>
          </a:prstGeom>
          <a:noFill/>
          <a:effectLst>
            <a:outerShdw blurRad="50800" dist="25400" dir="2700000" algn="tl" rotWithShape="0">
              <a:prstClr val="black"/>
            </a:outerShdw>
          </a:effectLst>
          <a:extLst>
            <a:ext uri="{909E8E84-426E-40DD-AFC4-6F175D3DCCD1}">
              <a14:hiddenFill xmlns:a14="http://schemas.microsoft.com/office/drawing/2010/main">
                <a:solidFill>
                  <a:srgbClr val="FFFFFF"/>
                </a:solidFill>
              </a14:hiddenFill>
            </a:ext>
          </a:extLst>
        </p:spPr>
      </p:pic>
      <p:pic>
        <p:nvPicPr>
          <p:cNvPr id="4098"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1530922" y="1681811"/>
            <a:ext cx="2983998" cy="2258572"/>
          </a:xfrm>
          <a:prstGeom prst="rect">
            <a:avLst/>
          </a:prstGeom>
          <a:noFill/>
          <a:effectLst>
            <a:outerShdw blurRad="50800" dist="25400" dir="2700000" algn="tl" rotWithShape="0">
              <a:prstClr val="black"/>
            </a:outerShdw>
          </a:effectLst>
          <a:extLst>
            <a:ext uri="{909E8E84-426E-40DD-AFC4-6F175D3DCCD1}">
              <a14:hiddenFill xmlns:a14="http://schemas.microsoft.com/office/drawing/2010/main">
                <a:solidFill>
                  <a:srgbClr val="FFFFFF"/>
                </a:solidFill>
              </a14:hiddenFill>
            </a:ext>
          </a:extLst>
        </p:spPr>
      </p:pic>
      <p:pic>
        <p:nvPicPr>
          <p:cNvPr id="4099" name="Picture 3"/>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4836912" y="1681811"/>
            <a:ext cx="2362204" cy="2258572"/>
          </a:xfrm>
          <a:prstGeom prst="rect">
            <a:avLst/>
          </a:prstGeom>
          <a:noFill/>
          <a:effectLst>
            <a:outerShdw blurRad="50800" dist="25400" dir="2700000" algn="tl" rotWithShape="0">
              <a:prstClr val="black"/>
            </a:outerShdw>
          </a:effectLst>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Rectangle 1"/>
          <p:cNvSpPr>
            <a:spLocks noGrp="1" noChangeArrowheads="1"/>
          </p:cNvSpPr>
          <p:nvPr>
            <p:ph type="title"/>
          </p:nvPr>
        </p:nvSpPr>
        <p:spPr>
          <a:ln/>
        </p:spPr>
        <p:txBody>
          <a:bodyPr/>
          <a:lstStyle/>
          <a:p>
            <a:pPr algn="ctr"/>
            <a:r>
              <a:rPr lang="en-US" dirty="0"/>
              <a:t>Distortion guideline</a:t>
            </a:r>
          </a:p>
        </p:txBody>
      </p:sp>
      <p:pic>
        <p:nvPicPr>
          <p:cNvPr id="32770"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2035011" y="4422094"/>
            <a:ext cx="5006350" cy="317754"/>
          </a:xfrm>
          <a:prstGeom prst="rect">
            <a:avLst/>
          </a:prstGeom>
          <a:noFill/>
          <a:ln>
            <a:noFill/>
          </a:ln>
          <a:effectLst>
            <a:outerShdw blurRad="50800" dist="25400" dir="2700000" algn="tl" rotWithShape="0">
              <a:prstClr val="black"/>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a:tailEnd/>
              </a14:hiddenLine>
            </a:ext>
          </a:extLst>
        </p:spPr>
      </p:pic>
      <p:sp>
        <p:nvSpPr>
          <p:cNvPr id="32772" name="Rectangle 4"/>
          <p:cNvSpPr>
            <a:spLocks/>
          </p:cNvSpPr>
          <p:nvPr/>
        </p:nvSpPr>
        <p:spPr bwMode="auto">
          <a:xfrm>
            <a:off x="3406302" y="1355141"/>
            <a:ext cx="1815882" cy="29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wrap="none" lIns="0" tIns="0" rIns="0" bIns="0" anchor="ctr">
            <a:spAutoFit/>
          </a:bodyPr>
          <a:lstStyle/>
          <a:p>
            <a:pPr algn="ctr"/>
            <a:r>
              <a:rPr lang="en-US" sz="1900" dirty="0">
                <a:effectLst>
                  <a:outerShdw blurRad="38100" dist="38100" dir="2700000" algn="tl">
                    <a:srgbClr val="000000"/>
                  </a:outerShdw>
                </a:effectLst>
                <a:latin typeface="+mj-lt"/>
                <a:ea typeface="Myriad Pro Bold" charset="0"/>
                <a:cs typeface="Myriad Pro Bold" charset="0"/>
                <a:sym typeface="Myriad Pro Bold" charset="0"/>
              </a:rPr>
              <a:t>Predicted ratings</a:t>
            </a:r>
          </a:p>
        </p:txBody>
      </p:sp>
      <p:sp>
        <p:nvSpPr>
          <p:cNvPr id="32773" name="Rectangle 5"/>
          <p:cNvSpPr>
            <a:spLocks/>
          </p:cNvSpPr>
          <p:nvPr/>
        </p:nvSpPr>
        <p:spPr bwMode="auto">
          <a:xfrm>
            <a:off x="5801145" y="1358490"/>
            <a:ext cx="2032288" cy="29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wrap="none" lIns="0" tIns="0" rIns="0" bIns="0" anchor="ctr">
            <a:spAutoFit/>
          </a:bodyPr>
          <a:lstStyle/>
          <a:p>
            <a:pPr algn="ctr"/>
            <a:r>
              <a:rPr lang="en-US" sz="1900" dirty="0">
                <a:effectLst>
                  <a:outerShdw blurRad="38100" dist="38100" dir="2700000" algn="tl">
                    <a:srgbClr val="000000"/>
                  </a:outerShdw>
                </a:effectLst>
                <a:latin typeface="+mj-lt"/>
                <a:ea typeface="Myriad Pro Bold" charset="0"/>
                <a:cs typeface="Myriad Pro Bold" charset="0"/>
                <a:sym typeface="Myriad Pro Bold" charset="0"/>
              </a:rPr>
              <a:t>(extended domain)</a:t>
            </a:r>
          </a:p>
        </p:txBody>
      </p:sp>
      <p:sp>
        <p:nvSpPr>
          <p:cNvPr id="32774" name="Rectangle 6"/>
          <p:cNvSpPr>
            <a:spLocks/>
          </p:cNvSpPr>
          <p:nvPr/>
        </p:nvSpPr>
        <p:spPr bwMode="auto">
          <a:xfrm>
            <a:off x="1424601" y="1358490"/>
            <a:ext cx="1676614" cy="29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wrap="none" lIns="0" tIns="0" rIns="0" bIns="0" anchor="ctr">
            <a:spAutoFit/>
          </a:bodyPr>
          <a:lstStyle/>
          <a:p>
            <a:pPr algn="ctr"/>
            <a:r>
              <a:rPr lang="en-US" sz="1900" dirty="0">
                <a:effectLst>
                  <a:outerShdw blurRad="38100" dist="38100" dir="2700000" algn="tl">
                    <a:srgbClr val="000000"/>
                  </a:outerShdw>
                </a:effectLst>
                <a:latin typeface="+mj-lt"/>
                <a:ea typeface="Myriad Pro Bold" charset="0"/>
                <a:cs typeface="Myriad Pro Bold" charset="0"/>
                <a:sym typeface="Myriad Pro Bold" charset="0"/>
              </a:rPr>
              <a:t>Average ratings</a:t>
            </a:r>
          </a:p>
        </p:txBody>
      </p:sp>
      <p:sp>
        <p:nvSpPr>
          <p:cNvPr id="2" name="Slide Number Placeholder 1"/>
          <p:cNvSpPr>
            <a:spLocks noGrp="1"/>
          </p:cNvSpPr>
          <p:nvPr>
            <p:ph type="sldNum" sz="quarter" idx="4"/>
          </p:nvPr>
        </p:nvSpPr>
        <p:spPr/>
        <p:txBody>
          <a:bodyPr/>
          <a:lstStyle/>
          <a:p>
            <a:fld id="{0FB56013-B943-42BA-886F-6F9D4EB85E9D}" type="slidenum">
              <a:rPr lang="en-US" smtClean="0"/>
              <a:pPr/>
              <a:t>37</a:t>
            </a:fld>
            <a:endParaRPr lang="en-US" dirty="0"/>
          </a:p>
        </p:txBody>
      </p:sp>
      <p:pic>
        <p:nvPicPr>
          <p:cNvPr id="2050"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3315223" y="1740099"/>
            <a:ext cx="2062891" cy="2343307"/>
          </a:xfrm>
          <a:prstGeom prst="rect">
            <a:avLst/>
          </a:prstGeom>
          <a:noFill/>
          <a:effectLst>
            <a:outerShdw blurRad="50800" dist="25400" dir="2700000" algn="tl" rotWithShape="0">
              <a:prstClr val="black"/>
            </a:outerShdw>
          </a:effectLst>
          <a:extLst>
            <a:ext uri="{909E8E84-426E-40DD-AFC4-6F175D3DCCD1}">
              <a14:hiddenFill xmlns:a14="http://schemas.microsoft.com/office/drawing/2010/main">
                <a:solidFill>
                  <a:srgbClr val="FFFFFF"/>
                </a:solidFill>
              </a14:hiddenFill>
            </a:ext>
          </a:extLst>
        </p:spPr>
      </p:pic>
      <p:pic>
        <p:nvPicPr>
          <p:cNvPr id="2051" name="Picture 3"/>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657362" y="1659632"/>
            <a:ext cx="2657861" cy="2423774"/>
          </a:xfrm>
          <a:prstGeom prst="rect">
            <a:avLst/>
          </a:prstGeom>
          <a:noFill/>
          <a:effectLst>
            <a:outerShdw blurRad="50800" dist="25400" dir="2700000" algn="tl" rotWithShape="0">
              <a:prstClr val="black"/>
            </a:outerShdw>
          </a:effectLst>
          <a:extLst>
            <a:ext uri="{909E8E84-426E-40DD-AFC4-6F175D3DCCD1}">
              <a14:hiddenFill xmlns:a14="http://schemas.microsoft.com/office/drawing/2010/main">
                <a:solidFill>
                  <a:srgbClr val="FFFFFF"/>
                </a:solidFill>
              </a14:hiddenFill>
            </a:ext>
          </a:extLst>
        </p:spPr>
      </p:pic>
      <p:pic>
        <p:nvPicPr>
          <p:cNvPr id="32775" name="Picture 7"/>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5289695" y="1252022"/>
            <a:ext cx="2982170" cy="2952909"/>
          </a:xfrm>
          <a:prstGeom prst="rect">
            <a:avLst/>
          </a:prstGeom>
          <a:noFill/>
          <a:ln>
            <a:noFill/>
          </a:ln>
          <a:effectLst>
            <a:outerShdw blurRad="50800" dist="25400" dir="2700000" algn="tl" rotWithShape="0">
              <a:prstClr val="black"/>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a:tailEnd/>
              </a14:hiddenLine>
            </a:ext>
          </a:extLst>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fade">
                                      <p:cBhvr>
                                        <p:cTn id="7" dur="500"/>
                                        <p:tgtEl>
                                          <p:spTgt spid="205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2772"/>
                                        </p:tgtEl>
                                        <p:attrNameLst>
                                          <p:attrName>style.visibility</p:attrName>
                                        </p:attrNameLst>
                                      </p:cBhvr>
                                      <p:to>
                                        <p:strVal val="visible"/>
                                      </p:to>
                                    </p:set>
                                    <p:animEffect transition="in" filter="fade">
                                      <p:cBhvr>
                                        <p:cTn id="10" dur="500"/>
                                        <p:tgtEl>
                                          <p:spTgt spid="32772"/>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2775"/>
                                        </p:tgtEl>
                                        <p:attrNameLst>
                                          <p:attrName>style.visibility</p:attrName>
                                        </p:attrNameLst>
                                      </p:cBhvr>
                                      <p:to>
                                        <p:strVal val="visible"/>
                                      </p:to>
                                    </p:set>
                                    <p:animEffect transition="in" filter="fade">
                                      <p:cBhvr>
                                        <p:cTn id="15" dur="500"/>
                                        <p:tgtEl>
                                          <p:spTgt spid="32775"/>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32773"/>
                                        </p:tgtEl>
                                        <p:attrNameLst>
                                          <p:attrName>style.visibility</p:attrName>
                                        </p:attrNameLst>
                                      </p:cBhvr>
                                      <p:to>
                                        <p:strVal val="visible"/>
                                      </p:to>
                                    </p:set>
                                    <p:animEffect transition="in" filter="fade">
                                      <p:cBhvr>
                                        <p:cTn id="18" dur="500"/>
                                        <p:tgtEl>
                                          <p:spTgt spid="327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2" grpId="0"/>
      <p:bldP spid="32773" grpId="0" autoUpdateAnimBg="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Rectangle 1"/>
          <p:cNvSpPr>
            <a:spLocks noGrp="1" noChangeArrowheads="1"/>
          </p:cNvSpPr>
          <p:nvPr>
            <p:ph type="title"/>
          </p:nvPr>
        </p:nvSpPr>
        <p:spPr>
          <a:ln/>
        </p:spPr>
        <p:txBody>
          <a:bodyPr/>
          <a:lstStyle/>
          <a:p>
            <a:pPr algn="ctr"/>
            <a:r>
              <a:rPr lang="en-US" dirty="0"/>
              <a:t>Validation experiment</a:t>
            </a:r>
          </a:p>
        </p:txBody>
      </p:sp>
      <p:sp>
        <p:nvSpPr>
          <p:cNvPr id="33797" name="Rectangle 5"/>
          <p:cNvSpPr>
            <a:spLocks/>
          </p:cNvSpPr>
          <p:nvPr/>
        </p:nvSpPr>
        <p:spPr bwMode="auto">
          <a:xfrm>
            <a:off x="983382" y="1568828"/>
            <a:ext cx="135493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wrap="none" lIns="0" tIns="0" rIns="0" bIns="0" anchor="ctr">
            <a:spAutoFit/>
          </a:bodyPr>
          <a:lstStyle/>
          <a:p>
            <a:r>
              <a:rPr lang="en-US" sz="2400" dirty="0">
                <a:effectLst>
                  <a:outerShdw blurRad="38100" dist="38100" dir="2700000" algn="tl">
                    <a:srgbClr val="000000"/>
                  </a:outerShdw>
                </a:effectLst>
                <a:ea typeface="Myriad Pro Bold" charset="0"/>
                <a:cs typeface="Myriad Pro Bold" charset="0"/>
                <a:sym typeface="Myriad Pro Bold" charset="0"/>
              </a:rPr>
              <a:t>good path</a:t>
            </a:r>
          </a:p>
        </p:txBody>
      </p:sp>
      <p:sp>
        <p:nvSpPr>
          <p:cNvPr id="33798" name="Rectangle 6"/>
          <p:cNvSpPr>
            <a:spLocks/>
          </p:cNvSpPr>
          <p:nvPr/>
        </p:nvSpPr>
        <p:spPr bwMode="auto">
          <a:xfrm>
            <a:off x="3728145" y="1568828"/>
            <a:ext cx="172628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wrap="none" lIns="0" tIns="0" rIns="0" bIns="0" anchor="ctr">
            <a:spAutoFit/>
          </a:bodyPr>
          <a:lstStyle/>
          <a:p>
            <a:r>
              <a:rPr lang="en-US" sz="2400" dirty="0">
                <a:effectLst>
                  <a:outerShdw blurRad="38100" dist="38100" dir="2700000" algn="tl">
                    <a:srgbClr val="000000"/>
                  </a:outerShdw>
                </a:effectLst>
                <a:ea typeface="Myriad Pro Bold" charset="0"/>
                <a:cs typeface="Myriad Pro Bold" charset="0"/>
                <a:sym typeface="Myriad Pro Bold" charset="0"/>
              </a:rPr>
              <a:t>medium path</a:t>
            </a:r>
          </a:p>
        </p:txBody>
      </p:sp>
      <p:sp>
        <p:nvSpPr>
          <p:cNvPr id="33799" name="Rectangle 7"/>
          <p:cNvSpPr>
            <a:spLocks/>
          </p:cNvSpPr>
          <p:nvPr/>
        </p:nvSpPr>
        <p:spPr bwMode="auto">
          <a:xfrm>
            <a:off x="6922741" y="1568828"/>
            <a:ext cx="116167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wrap="none" lIns="0" tIns="0" rIns="0" bIns="0" anchor="ctr">
            <a:spAutoFit/>
          </a:bodyPr>
          <a:lstStyle/>
          <a:p>
            <a:r>
              <a:rPr lang="en-US" sz="2400" dirty="0">
                <a:effectLst>
                  <a:outerShdw blurRad="38100" dist="38100" dir="2700000" algn="tl">
                    <a:srgbClr val="000000"/>
                  </a:outerShdw>
                </a:effectLst>
                <a:ea typeface="Myriad Pro Bold" charset="0"/>
                <a:cs typeface="Myriad Pro Bold" charset="0"/>
                <a:sym typeface="Myriad Pro Bold" charset="0"/>
              </a:rPr>
              <a:t>bad path</a:t>
            </a:r>
          </a:p>
        </p:txBody>
      </p:sp>
      <p:pic>
        <p:nvPicPr>
          <p:cNvPr id="2" name="exp_1.wmv">
            <a:hlinkClick r:id="" action="ppaction://media"/>
          </p:cNvPr>
          <p:cNvPicPr>
            <a:picLocks noChangeAspect="1"/>
          </p:cNvPicPr>
          <p:nvPr>
            <a:videoFile r:link="rId1"/>
            <p:extLst/>
          </p:nvPr>
        </p:nvPicPr>
        <p:blipFill>
          <a:blip r:embed="rId6"/>
          <a:stretch>
            <a:fillRect/>
          </a:stretch>
        </p:blipFill>
        <p:spPr>
          <a:xfrm>
            <a:off x="400851" y="2124604"/>
            <a:ext cx="2520000" cy="1890000"/>
          </a:xfrm>
          <a:prstGeom prst="rect">
            <a:avLst/>
          </a:prstGeom>
          <a:ln>
            <a:noFill/>
          </a:ln>
          <a:effectLst>
            <a:outerShdw blurRad="190500" algn="tl" rotWithShape="0">
              <a:srgbClr val="000000">
                <a:alpha val="70000"/>
              </a:srgbClr>
            </a:outerShdw>
          </a:effectLst>
        </p:spPr>
      </p:pic>
      <p:pic>
        <p:nvPicPr>
          <p:cNvPr id="4" name="exp_2.wmv">
            <a:hlinkClick r:id="" action="ppaction://media"/>
          </p:cNvPr>
          <p:cNvPicPr>
            <a:picLocks noChangeAspect="1"/>
          </p:cNvPicPr>
          <p:nvPr>
            <a:videoFile r:link="rId2"/>
            <p:extLst/>
          </p:nvPr>
        </p:nvPicPr>
        <p:blipFill>
          <a:blip r:embed="rId7"/>
          <a:stretch>
            <a:fillRect/>
          </a:stretch>
        </p:blipFill>
        <p:spPr>
          <a:xfrm>
            <a:off x="3331287" y="2124604"/>
            <a:ext cx="2520000" cy="1890000"/>
          </a:xfrm>
          <a:prstGeom prst="rect">
            <a:avLst/>
          </a:prstGeom>
          <a:ln>
            <a:noFill/>
          </a:ln>
          <a:effectLst>
            <a:outerShdw blurRad="190500" algn="tl" rotWithShape="0">
              <a:srgbClr val="000000">
                <a:alpha val="70000"/>
              </a:srgbClr>
            </a:outerShdw>
          </a:effectLst>
        </p:spPr>
      </p:pic>
      <p:pic>
        <p:nvPicPr>
          <p:cNvPr id="5" name="exp_3.wmv">
            <a:hlinkClick r:id="" action="ppaction://media"/>
          </p:cNvPr>
          <p:cNvPicPr>
            <a:picLocks noChangeAspect="1"/>
          </p:cNvPicPr>
          <p:nvPr>
            <a:videoFile r:link="rId3"/>
            <p:extLst/>
          </p:nvPr>
        </p:nvPicPr>
        <p:blipFill>
          <a:blip r:embed="rId8"/>
          <a:stretch>
            <a:fillRect/>
          </a:stretch>
        </p:blipFill>
        <p:spPr>
          <a:xfrm>
            <a:off x="6243579" y="2124604"/>
            <a:ext cx="2520000" cy="1890000"/>
          </a:xfrm>
          <a:prstGeom prst="rect">
            <a:avLst/>
          </a:prstGeom>
          <a:ln>
            <a:noFill/>
          </a:ln>
          <a:effectLst>
            <a:outerShdw blurRad="190500" algn="tl" rotWithShape="0">
              <a:srgbClr val="000000">
                <a:alpha val="70000"/>
              </a:srgbClr>
            </a:outerShdw>
          </a:effectLst>
        </p:spPr>
      </p:pic>
      <p:sp>
        <p:nvSpPr>
          <p:cNvPr id="3" name="Slide Number Placeholder 2"/>
          <p:cNvSpPr>
            <a:spLocks noGrp="1"/>
          </p:cNvSpPr>
          <p:nvPr>
            <p:ph type="sldNum" sz="quarter" idx="4"/>
          </p:nvPr>
        </p:nvSpPr>
        <p:spPr/>
        <p:txBody>
          <a:bodyPr/>
          <a:lstStyle/>
          <a:p>
            <a:fld id="{0FB56013-B943-42BA-886F-6F9D4EB85E9D}" type="slidenum">
              <a:rPr lang="en-US" smtClean="0"/>
              <a:pPr/>
              <a:t>38</a:t>
            </a:fld>
            <a:endParaRPr lang="en-US" dirty="0"/>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2960" fill="hold"/>
                                        <p:tgtEl>
                                          <p:spTgt spid="2"/>
                                        </p:tgtEl>
                                      </p:cBhvr>
                                    </p:cmd>
                                  </p:childTnLst>
                                </p:cTn>
                              </p:par>
                              <p:par>
                                <p:cTn id="7" presetID="1" presetClass="mediacall" presetSubtype="0" fill="hold" nodeType="withEffect">
                                  <p:stCondLst>
                                    <p:cond delay="0"/>
                                  </p:stCondLst>
                                  <p:childTnLst>
                                    <p:cmd type="call" cmd="playFrom(0.0)">
                                      <p:cBhvr>
                                        <p:cTn id="8" dur="10960" fill="hold"/>
                                        <p:tgtEl>
                                          <p:spTgt spid="4"/>
                                        </p:tgtEl>
                                      </p:cBhvr>
                                    </p:cmd>
                                  </p:childTnLst>
                                </p:cTn>
                              </p:par>
                              <p:par>
                                <p:cTn id="9" presetID="1" presetClass="mediacall" presetSubtype="0" fill="hold" nodeType="withEffect">
                                  <p:stCondLst>
                                    <p:cond delay="0"/>
                                  </p:stCondLst>
                                  <p:childTnLst>
                                    <p:cmd type="call" cmd="playFrom(0.0)">
                                      <p:cBhvr>
                                        <p:cTn id="10" dur="10040"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11" fill="hold" display="0">
                  <p:stCondLst>
                    <p:cond delay="indefinite"/>
                  </p:stCondLst>
                </p:cTn>
                <p:tgtEl>
                  <p:spTgt spid="2"/>
                </p:tgtEl>
              </p:cMediaNode>
            </p:video>
            <p:seq concurrent="1" nextAc="seek">
              <p:cTn id="12" restart="whenNotActive" fill="hold" evtFilter="cancelBubble" nodeType="interactiveSeq">
                <p:stCondLst>
                  <p:cond evt="onClick" delay="0">
                    <p:tgtEl>
                      <p:spTgt spid="2"/>
                    </p:tgtEl>
                  </p:cond>
                </p:stCondLst>
                <p:endSync evt="end" delay="0">
                  <p:rtn val="all"/>
                </p:endSync>
                <p:childTnLst>
                  <p:par>
                    <p:cTn id="13" fill="hold">
                      <p:stCondLst>
                        <p:cond delay="0"/>
                      </p:stCondLst>
                      <p:childTnLst>
                        <p:par>
                          <p:cTn id="14" fill="hold">
                            <p:stCondLst>
                              <p:cond delay="0"/>
                            </p:stCondLst>
                            <p:childTnLst>
                              <p:par>
                                <p:cTn id="15" presetID="2" presetClass="mediacall" presetSubtype="0" fill="hold" nodeType="clickEffect">
                                  <p:stCondLst>
                                    <p:cond delay="0"/>
                                  </p:stCondLst>
                                  <p:childTnLst>
                                    <p:cmd type="call" cmd="togglePause">
                                      <p:cBhvr>
                                        <p:cTn id="16" dur="1" fill="hold"/>
                                        <p:tgtEl>
                                          <p:spTgt spid="2"/>
                                        </p:tgtEl>
                                      </p:cBhvr>
                                    </p:cmd>
                                  </p:childTnLst>
                                </p:cTn>
                              </p:par>
                            </p:childTnLst>
                          </p:cTn>
                        </p:par>
                      </p:childTnLst>
                    </p:cTn>
                  </p:par>
                </p:childTnLst>
              </p:cTn>
              <p:nextCondLst>
                <p:cond evt="onClick" delay="0">
                  <p:tgtEl>
                    <p:spTgt spid="2"/>
                  </p:tgtEl>
                </p:cond>
              </p:nextCondLst>
            </p:seq>
            <p:video>
              <p:cMediaNode vol="80000">
                <p:cTn id="17" fill="hold" display="0">
                  <p:stCondLst>
                    <p:cond delay="indefinite"/>
                  </p:stCondLst>
                </p:cTn>
                <p:tgtEl>
                  <p:spTgt spid="4"/>
                </p:tgtEl>
              </p:cMediaNode>
            </p:video>
            <p:seq concurrent="1" nextAc="seek">
              <p:cTn id="18" restart="whenNotActive" fill="hold" evtFilter="cancelBubble" nodeType="interactiveSeq">
                <p:stCondLst>
                  <p:cond evt="onClick" delay="0">
                    <p:tgtEl>
                      <p:spTgt spid="4"/>
                    </p:tgtEl>
                  </p:cond>
                </p:stCondLst>
                <p:endSync evt="end" delay="0">
                  <p:rtn val="all"/>
                </p:endSync>
                <p:childTnLst>
                  <p:par>
                    <p:cTn id="19" fill="hold">
                      <p:stCondLst>
                        <p:cond delay="0"/>
                      </p:stCondLst>
                      <p:childTnLst>
                        <p:par>
                          <p:cTn id="20" fill="hold">
                            <p:stCondLst>
                              <p:cond delay="0"/>
                            </p:stCondLst>
                            <p:childTnLst>
                              <p:par>
                                <p:cTn id="21" presetID="2" presetClass="mediacall" presetSubtype="0" fill="hold" nodeType="clickEffect">
                                  <p:stCondLst>
                                    <p:cond delay="0"/>
                                  </p:stCondLst>
                                  <p:childTnLst>
                                    <p:cmd type="call" cmd="togglePause">
                                      <p:cBhvr>
                                        <p:cTn id="22" dur="1" fill="hold"/>
                                        <p:tgtEl>
                                          <p:spTgt spid="4"/>
                                        </p:tgtEl>
                                      </p:cBhvr>
                                    </p:cmd>
                                  </p:childTnLst>
                                </p:cTn>
                              </p:par>
                            </p:childTnLst>
                          </p:cTn>
                        </p:par>
                      </p:childTnLst>
                    </p:cTn>
                  </p:par>
                </p:childTnLst>
              </p:cTn>
              <p:nextCondLst>
                <p:cond evt="onClick" delay="0">
                  <p:tgtEl>
                    <p:spTgt spid="4"/>
                  </p:tgtEl>
                </p:cond>
              </p:nextCondLst>
            </p:seq>
            <p:video>
              <p:cMediaNode vol="80000">
                <p:cTn id="23" fill="hold" display="0">
                  <p:stCondLst>
                    <p:cond delay="indefinite"/>
                  </p:stCondLst>
                </p:cTn>
                <p:tgtEl>
                  <p:spTgt spid="5"/>
                </p:tgtEl>
              </p:cMediaNode>
            </p:video>
            <p:seq concurrent="1" nextAc="seek">
              <p:cTn id="24" restart="whenNotActive" fill="hold" evtFilter="cancelBubble" nodeType="interactiveSeq">
                <p:stCondLst>
                  <p:cond evt="onClick" delay="0">
                    <p:tgtEl>
                      <p:spTgt spid="5"/>
                    </p:tgtEl>
                  </p:cond>
                </p:stCondLst>
                <p:endSync evt="end" delay="0">
                  <p:rtn val="all"/>
                </p:endSync>
                <p:childTnLst>
                  <p:par>
                    <p:cTn id="25" fill="hold">
                      <p:stCondLst>
                        <p:cond delay="0"/>
                      </p:stCondLst>
                      <p:childTnLst>
                        <p:par>
                          <p:cTn id="26" fill="hold">
                            <p:stCondLst>
                              <p:cond delay="0"/>
                            </p:stCondLst>
                            <p:childTnLst>
                              <p:par>
                                <p:cTn id="27" presetID="2" presetClass="mediacall" presetSubtype="0" fill="hold" nodeType="clickEffect">
                                  <p:stCondLst>
                                    <p:cond delay="0"/>
                                  </p:stCondLst>
                                  <p:childTnLst>
                                    <p:cmd type="call" cmd="togglePause">
                                      <p:cBhvr>
                                        <p:cTn id="28"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Rectangle 1"/>
          <p:cNvSpPr>
            <a:spLocks noGrp="1" noChangeArrowheads="1"/>
          </p:cNvSpPr>
          <p:nvPr>
            <p:ph type="title"/>
          </p:nvPr>
        </p:nvSpPr>
        <p:spPr>
          <a:ln/>
        </p:spPr>
        <p:txBody>
          <a:bodyPr/>
          <a:lstStyle/>
          <a:p>
            <a:pPr algn="ctr"/>
            <a:r>
              <a:rPr lang="en-US" dirty="0"/>
              <a:t>Validation experiment</a:t>
            </a:r>
          </a:p>
        </p:txBody>
      </p:sp>
      <p:sp>
        <p:nvSpPr>
          <p:cNvPr id="2" name="Slide Number Placeholder 1"/>
          <p:cNvSpPr>
            <a:spLocks noGrp="1"/>
          </p:cNvSpPr>
          <p:nvPr>
            <p:ph type="sldNum" sz="quarter" idx="4"/>
          </p:nvPr>
        </p:nvSpPr>
        <p:spPr/>
        <p:txBody>
          <a:bodyPr/>
          <a:lstStyle/>
          <a:p>
            <a:fld id="{0FB56013-B943-42BA-886F-6F9D4EB85E9D}" type="slidenum">
              <a:rPr lang="en-US" smtClean="0"/>
              <a:pPr/>
              <a:t>39</a:t>
            </a:fld>
            <a:endParaRPr lang="en-US"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852488" y="1319331"/>
            <a:ext cx="7322833" cy="3097537"/>
          </a:xfrm>
          <a:prstGeom prst="rect">
            <a:avLst/>
          </a:prstGeom>
          <a:noFill/>
          <a:effectLst>
            <a:outerShdw blurRad="50800" dist="25400" dir="2700000" algn="tl" rotWithShape="0">
              <a:prstClr val="black"/>
            </a:outerShdw>
          </a:effectLst>
          <a:extLst>
            <a:ext uri="{909E8E84-426E-40DD-AFC4-6F175D3DCCD1}">
              <a14:hiddenFill xmlns:a14="http://schemas.microsoft.com/office/drawing/2010/main">
                <a:solidFill>
                  <a:srgbClr val="FFFFFF"/>
                </a:solidFill>
              </a14:hiddenFill>
            </a:ext>
          </a:extLst>
        </p:spPr>
      </p:pic>
      <p:pic>
        <p:nvPicPr>
          <p:cNvPr id="1029" name="Picture 5"/>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2141537" y="1849584"/>
            <a:ext cx="5006350" cy="175260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29"/>
                                        </p:tgtEl>
                                        <p:attrNameLst>
                                          <p:attrName>style.visibility</p:attrName>
                                        </p:attrNameLst>
                                      </p:cBhvr>
                                      <p:to>
                                        <p:strVal val="visible"/>
                                      </p:to>
                                    </p:set>
                                    <p:animEffect transition="in" filter="fade">
                                      <p:cBhvr>
                                        <p:cTn id="7" dur="500"/>
                                        <p:tgtEl>
                                          <p:spTgt spid="10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 descr="E:\frame-0276.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5143500"/>
          </a:xfrm>
          <a:prstGeom prst="rect">
            <a:avLst/>
          </a:prstGeom>
          <a:noFill/>
          <a:extLst>
            <a:ext uri="{909E8E84-426E-40DD-AFC4-6F175D3DCCD1}">
              <a14:hiddenFill xmlns:a14="http://schemas.microsoft.com/office/drawing/2010/main">
                <a:solidFill>
                  <a:srgbClr val="FFFFFF"/>
                </a:solidFill>
              </a14:hiddenFill>
            </a:ext>
          </a:extLst>
        </p:spPr>
      </p:pic>
      <p:sp>
        <p:nvSpPr>
          <p:cNvPr id="12" name="Rectangle 11"/>
          <p:cNvSpPr/>
          <p:nvPr/>
        </p:nvSpPr>
        <p:spPr>
          <a:xfrm>
            <a:off x="7373257" y="4027714"/>
            <a:ext cx="1770743" cy="111578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Left-Right Arrow 2"/>
          <p:cNvSpPr/>
          <p:nvPr/>
        </p:nvSpPr>
        <p:spPr>
          <a:xfrm>
            <a:off x="7558314" y="4436084"/>
            <a:ext cx="1400628" cy="344701"/>
          </a:xfrm>
          <a:prstGeom prst="leftRight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7" name="Group 6"/>
          <p:cNvGrpSpPr/>
          <p:nvPr/>
        </p:nvGrpSpPr>
        <p:grpSpPr>
          <a:xfrm>
            <a:off x="8061386" y="4470383"/>
            <a:ext cx="401740" cy="230385"/>
            <a:chOff x="7856888" y="4334619"/>
            <a:chExt cx="401740" cy="230385"/>
          </a:xfrm>
          <a:effectLst>
            <a:glow rad="127000">
              <a:schemeClr val="tx1"/>
            </a:glow>
          </a:effectLst>
        </p:grpSpPr>
        <p:sp>
          <p:nvSpPr>
            <p:cNvPr id="8" name="Rectangle 7"/>
            <p:cNvSpPr/>
            <p:nvPr/>
          </p:nvSpPr>
          <p:spPr>
            <a:xfrm>
              <a:off x="7856888" y="4380338"/>
              <a:ext cx="401740" cy="184666"/>
            </a:xfrm>
            <a:prstGeom prst="rect">
              <a:avLst/>
            </a:prstGeom>
            <a:solidFill>
              <a:schemeClr val="tx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9" name="Rectangle 8"/>
            <p:cNvSpPr/>
            <p:nvPr/>
          </p:nvSpPr>
          <p:spPr>
            <a:xfrm>
              <a:off x="7967174" y="4334619"/>
              <a:ext cx="174694" cy="45719"/>
            </a:xfrm>
            <a:prstGeom prst="rect">
              <a:avLst/>
            </a:prstGeom>
            <a:solidFill>
              <a:schemeClr val="tx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grpSp>
      <p:sp>
        <p:nvSpPr>
          <p:cNvPr id="6" name="Rectangle 5"/>
          <p:cNvSpPr/>
          <p:nvPr/>
        </p:nvSpPr>
        <p:spPr>
          <a:xfrm>
            <a:off x="3843038" y="272128"/>
            <a:ext cx="1023104" cy="4163956"/>
          </a:xfrm>
          <a:prstGeom prst="rect">
            <a:avLst/>
          </a:prstGeom>
          <a:noFill/>
          <a:ln w="50800">
            <a:solidFill>
              <a:srgbClr val="FF0000"/>
            </a:solidFill>
          </a:ln>
          <a:effectLst>
            <a:outerShdw blurRad="50800" dist="38100" dir="2700000" algn="tl" rotWithShape="0">
              <a:prstClr val="black">
                <a:alpha val="6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873599187"/>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Rectangle 1"/>
          <p:cNvSpPr>
            <a:spLocks noGrp="1" noChangeArrowheads="1"/>
          </p:cNvSpPr>
          <p:nvPr>
            <p:ph type="title"/>
          </p:nvPr>
        </p:nvSpPr>
        <p:spPr/>
        <p:txBody>
          <a:bodyPr/>
          <a:lstStyle/>
          <a:p>
            <a:r>
              <a:rPr lang="en-US" dirty="0" smtClean="0"/>
              <a:t>Applications</a:t>
            </a:r>
            <a:endParaRPr lang="en-US" dirty="0"/>
          </a:p>
        </p:txBody>
      </p:sp>
      <p:sp>
        <p:nvSpPr>
          <p:cNvPr id="35842" name="Rectangle 2"/>
          <p:cNvSpPr>
            <a:spLocks noGrp="1" noChangeArrowheads="1"/>
          </p:cNvSpPr>
          <p:nvPr>
            <p:ph type="body" idx="1"/>
          </p:nvPr>
        </p:nvSpPr>
        <p:spPr>
          <a:xfrm>
            <a:off x="891675" y="1200151"/>
            <a:ext cx="7370011" cy="3394472"/>
          </a:xfrm>
        </p:spPr>
        <p:txBody>
          <a:bodyPr/>
          <a:lstStyle/>
          <a:p>
            <a:pPr marL="514350" indent="-514350">
              <a:buFont typeface="+mj-lt"/>
              <a:buAutoNum type="arabicPeriod"/>
            </a:pPr>
            <a:r>
              <a:rPr lang="en-US" dirty="0" smtClean="0"/>
              <a:t>Guideline for capture density</a:t>
            </a:r>
          </a:p>
          <a:p>
            <a:pPr marL="514350" indent="-514350">
              <a:buFont typeface="+mj-lt"/>
              <a:buAutoNum type="arabicPeriod"/>
            </a:pPr>
            <a:r>
              <a:rPr lang="en-US" dirty="0"/>
              <a:t>Interactive navigation of street-level IBR</a:t>
            </a:r>
          </a:p>
          <a:p>
            <a:pPr marL="514350" indent="-514350">
              <a:buFont typeface="+mj-lt"/>
              <a:buAutoNum type="arabicPeriod"/>
            </a:pPr>
            <a:r>
              <a:rPr lang="en-US" dirty="0" smtClean="0"/>
              <a:t>Visualization of IBR path designs</a:t>
            </a:r>
          </a:p>
        </p:txBody>
      </p:sp>
      <p:sp>
        <p:nvSpPr>
          <p:cNvPr id="2" name="Slide Number Placeholder 1"/>
          <p:cNvSpPr>
            <a:spLocks noGrp="1"/>
          </p:cNvSpPr>
          <p:nvPr>
            <p:ph type="sldNum" sz="quarter" idx="4"/>
          </p:nvPr>
        </p:nvSpPr>
        <p:spPr/>
        <p:txBody>
          <a:bodyPr/>
          <a:lstStyle/>
          <a:p>
            <a:fld id="{0FB56013-B943-42BA-886F-6F9D4EB85E9D}" type="slidenum">
              <a:rPr lang="en-US" smtClean="0"/>
              <a:pPr/>
              <a:t>40</a:t>
            </a:fld>
            <a:endParaRPr lang="en-US" dirty="0"/>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5" name="Picture 1"/>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692002" y="1295803"/>
            <a:ext cx="5759996" cy="2879999"/>
          </a:xfrm>
          <a:prstGeom prst="rect">
            <a:avLst/>
          </a:prstGeom>
          <a:noFill/>
          <a:ln>
            <a:noFill/>
          </a:ln>
          <a:effectLst>
            <a:outerShdw blurRad="127000" dist="76199" dir="2700000" algn="ctr" rotWithShape="0">
              <a:schemeClr val="bg2">
                <a:alpha val="75000"/>
              </a:scheme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a:tailEnd/>
              </a14:hiddenLine>
            </a:ext>
          </a:extLst>
        </p:spPr>
      </p:pic>
      <p:pic>
        <p:nvPicPr>
          <p:cNvPr id="36866"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1692002" y="1295803"/>
            <a:ext cx="5759996" cy="2879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a:tailEnd/>
              </a14:hiddenLine>
            </a:ext>
          </a:extLst>
        </p:spPr>
      </p:pic>
      <p:pic>
        <p:nvPicPr>
          <p:cNvPr id="1026" name="Picture 2" descr="E:\Richardt\Dropbox\Talks\2013-07 PerceptIBR (SIGGRAPH)\figures\c2.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692000" y="1296000"/>
            <a:ext cx="5759997" cy="2880000"/>
          </a:xfrm>
          <a:prstGeom prst="rect">
            <a:avLst/>
          </a:prstGeom>
          <a:noFill/>
          <a:extLst>
            <a:ext uri="{909E8E84-426E-40DD-AFC4-6F175D3DCCD1}">
              <a14:hiddenFill xmlns:a14="http://schemas.microsoft.com/office/drawing/2010/main">
                <a:solidFill>
                  <a:srgbClr val="FFFFFF"/>
                </a:solidFill>
              </a14:hiddenFill>
            </a:ext>
          </a:extLst>
        </p:spPr>
      </p:pic>
      <p:pic>
        <p:nvPicPr>
          <p:cNvPr id="36868" name="Picture 4"/>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1692002" y="1296000"/>
            <a:ext cx="5759998" cy="288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a:tailEnd/>
              </a14:hiddenLine>
            </a:ext>
          </a:extLst>
        </p:spPr>
      </p:pic>
      <p:sp>
        <p:nvSpPr>
          <p:cNvPr id="36867" name="Rectangle 3"/>
          <p:cNvSpPr>
            <a:spLocks noGrp="1" noChangeArrowheads="1"/>
          </p:cNvSpPr>
          <p:nvPr>
            <p:ph type="title"/>
          </p:nvPr>
        </p:nvSpPr>
        <p:spPr>
          <a:xfrm>
            <a:off x="553641" y="133945"/>
            <a:ext cx="8036719" cy="1031379"/>
          </a:xfrm>
          <a:ln/>
        </p:spPr>
        <p:txBody>
          <a:bodyPr/>
          <a:lstStyle/>
          <a:p>
            <a:pPr algn="ctr"/>
            <a:r>
              <a:rPr lang="en-US" dirty="0"/>
              <a:t>Capture guidelines</a:t>
            </a:r>
          </a:p>
        </p:txBody>
      </p:sp>
      <p:pic>
        <p:nvPicPr>
          <p:cNvPr id="36870" name="Picture 6"/>
          <p:cNvPicPr>
            <a:picLocks noChangeAspect="1" noChangeArrowheads="1"/>
          </p:cNvPicPr>
          <p:nvPr/>
        </p:nvPicPr>
        <p:blipFill>
          <a:blip r:embed="rId7">
            <a:extLst>
              <a:ext uri="{28A0092B-C50C-407E-A947-70E740481C1C}">
                <a14:useLocalDpi xmlns:a14="http://schemas.microsoft.com/office/drawing/2010/main" val="0"/>
              </a:ext>
            </a:extLst>
          </a:blip>
          <a:stretch>
            <a:fillRect/>
          </a:stretch>
        </p:blipFill>
        <p:spPr bwMode="auto">
          <a:xfrm>
            <a:off x="2133352" y="4558660"/>
            <a:ext cx="5006350" cy="3177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a:tailEnd/>
              </a14:hiddenLine>
            </a:ext>
          </a:extLst>
        </p:spPr>
      </p:pic>
      <p:sp>
        <p:nvSpPr>
          <p:cNvPr id="36874" name="Line 10"/>
          <p:cNvSpPr>
            <a:spLocks noChangeShapeType="1"/>
          </p:cNvSpPr>
          <p:nvPr/>
        </p:nvSpPr>
        <p:spPr bwMode="auto">
          <a:xfrm rot="10800000" flipH="1">
            <a:off x="1687285" y="1283102"/>
            <a:ext cx="5760000" cy="0"/>
          </a:xfrm>
          <a:prstGeom prst="line">
            <a:avLst/>
          </a:prstGeom>
          <a:noFill/>
          <a:ln w="38100" cap="flat">
            <a:solidFill>
              <a:schemeClr val="tx1"/>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GB" dirty="0"/>
          </a:p>
        </p:txBody>
      </p:sp>
      <p:sp>
        <p:nvSpPr>
          <p:cNvPr id="2" name="TextBox 1"/>
          <p:cNvSpPr txBox="1"/>
          <p:nvPr/>
        </p:nvSpPr>
        <p:spPr>
          <a:xfrm>
            <a:off x="1692002" y="1289451"/>
            <a:ext cx="1039067" cy="461665"/>
          </a:xfrm>
          <a:prstGeom prst="rect">
            <a:avLst/>
          </a:prstGeom>
          <a:noFill/>
        </p:spPr>
        <p:txBody>
          <a:bodyPr wrap="none" rtlCol="0">
            <a:spAutoFit/>
          </a:bodyPr>
          <a:lstStyle/>
          <a:p>
            <a:r>
              <a:rPr lang="en-GB" sz="2400" dirty="0" smtClean="0">
                <a:effectLst>
                  <a:outerShdw blurRad="50800" dist="38100" dir="2700000" algn="tl" rotWithShape="0">
                    <a:srgbClr val="000000"/>
                  </a:outerShdw>
                </a:effectLst>
              </a:rPr>
              <a:t>façade</a:t>
            </a:r>
          </a:p>
        </p:txBody>
      </p:sp>
      <p:sp>
        <p:nvSpPr>
          <p:cNvPr id="15" name="TextBox 14"/>
          <p:cNvSpPr txBox="1"/>
          <p:nvPr/>
        </p:nvSpPr>
        <p:spPr>
          <a:xfrm>
            <a:off x="3472947" y="3714138"/>
            <a:ext cx="2188676" cy="461665"/>
          </a:xfrm>
          <a:prstGeom prst="rect">
            <a:avLst/>
          </a:prstGeom>
          <a:noFill/>
        </p:spPr>
        <p:txBody>
          <a:bodyPr wrap="none" rtlCol="0">
            <a:spAutoFit/>
          </a:bodyPr>
          <a:lstStyle/>
          <a:p>
            <a:r>
              <a:rPr lang="en-GB" sz="2400" dirty="0" smtClean="0">
                <a:effectLst>
                  <a:outerShdw blurRad="50800" dist="38100" dir="2700000" algn="tl" rotWithShape="0">
                    <a:srgbClr val="000000"/>
                  </a:outerShdw>
                </a:effectLst>
              </a:rPr>
              <a:t>capture camera</a:t>
            </a:r>
          </a:p>
        </p:txBody>
      </p:sp>
      <p:cxnSp>
        <p:nvCxnSpPr>
          <p:cNvPr id="4" name="Straight Arrow Connector 3"/>
          <p:cNvCxnSpPr/>
          <p:nvPr/>
        </p:nvCxnSpPr>
        <p:spPr>
          <a:xfrm>
            <a:off x="4572000" y="1314853"/>
            <a:ext cx="0" cy="2418335"/>
          </a:xfrm>
          <a:prstGeom prst="straightConnector1">
            <a:avLst/>
          </a:prstGeom>
          <a:ln w="50800">
            <a:solidFill>
              <a:schemeClr val="accent1"/>
            </a:solidFill>
            <a:headEnd type="stealth" w="lg" len="lg"/>
            <a:tailEnd type="stealth" w="lg" len="lg"/>
          </a:ln>
          <a:effectLst>
            <a:outerShdw blurRad="63500" sx="102000" sy="102000" algn="c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p:nvPr/>
        </p:nvCxnSpPr>
        <p:spPr>
          <a:xfrm>
            <a:off x="4572000" y="3753253"/>
            <a:ext cx="2419200" cy="0"/>
          </a:xfrm>
          <a:prstGeom prst="straightConnector1">
            <a:avLst/>
          </a:prstGeom>
          <a:ln w="50800">
            <a:solidFill>
              <a:schemeClr val="accent1"/>
            </a:solidFill>
            <a:headEnd type="stealth" w="lg" len="lg"/>
            <a:tailEnd type="stealth" w="lg" len="lg"/>
          </a:ln>
          <a:effectLst>
            <a:outerShdw blurRad="63500" sx="102000" sy="102000" algn="c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3" name="Slide Number Placeholder 2"/>
          <p:cNvSpPr>
            <a:spLocks noGrp="1"/>
          </p:cNvSpPr>
          <p:nvPr>
            <p:ph type="sldNum" sz="quarter" idx="4"/>
          </p:nvPr>
        </p:nvSpPr>
        <p:spPr/>
        <p:txBody>
          <a:bodyPr/>
          <a:lstStyle/>
          <a:p>
            <a:fld id="{0FB56013-B943-42BA-886F-6F9D4EB85E9D}" type="slidenum">
              <a:rPr lang="en-US" smtClean="0"/>
              <a:pPr/>
              <a:t>41</a:t>
            </a:fld>
            <a:endParaRPr lang="en-US" dirty="0"/>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6874"/>
                                        </p:tgtEl>
                                        <p:attrNameLst>
                                          <p:attrName>style.visibility</p:attrName>
                                        </p:attrNameLst>
                                      </p:cBhvr>
                                      <p:to>
                                        <p:strVal val="visible"/>
                                      </p:to>
                                    </p:set>
                                    <p:animEffect transition="in" filter="fade">
                                      <p:cBhvr>
                                        <p:cTn id="7" dur="500"/>
                                        <p:tgtEl>
                                          <p:spTgt spid="3687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5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6865"/>
                                        </p:tgtEl>
                                        <p:attrNameLst>
                                          <p:attrName>style.visibility</p:attrName>
                                        </p:attrNameLst>
                                      </p:cBhvr>
                                      <p:to>
                                        <p:strVal val="visible"/>
                                      </p:to>
                                    </p:set>
                                    <p:animEffect transition="in" filter="fade">
                                      <p:cBhvr>
                                        <p:cTn id="15" dur="500"/>
                                        <p:tgtEl>
                                          <p:spTgt spid="36865"/>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fade">
                                      <p:cBhvr>
                                        <p:cTn id="18" dur="500"/>
                                        <p:tgtEl>
                                          <p:spTgt spid="15"/>
                                        </p:tgtEl>
                                      </p:cBhvr>
                                    </p:animEffect>
                                  </p:childTnLst>
                                </p:cTn>
                              </p:par>
                              <p:par>
                                <p:cTn id="19" presetID="10" presetClass="entr" presetSubtype="0" fill="hold" nodeType="withEffect">
                                  <p:stCondLst>
                                    <p:cond delay="0"/>
                                  </p:stCondLst>
                                  <p:childTnLst>
                                    <p:set>
                                      <p:cBhvr>
                                        <p:cTn id="20" dur="1" fill="hold">
                                          <p:stCondLst>
                                            <p:cond delay="0"/>
                                          </p:stCondLst>
                                        </p:cTn>
                                        <p:tgtEl>
                                          <p:spTgt spid="36870"/>
                                        </p:tgtEl>
                                        <p:attrNameLst>
                                          <p:attrName>style.visibility</p:attrName>
                                        </p:attrNameLst>
                                      </p:cBhvr>
                                      <p:to>
                                        <p:strVal val="visible"/>
                                      </p:to>
                                    </p:set>
                                    <p:animEffect transition="in" filter="fade">
                                      <p:cBhvr>
                                        <p:cTn id="21" dur="500"/>
                                        <p:tgtEl>
                                          <p:spTgt spid="36870"/>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36866"/>
                                        </p:tgtEl>
                                        <p:attrNameLst>
                                          <p:attrName>style.visibility</p:attrName>
                                        </p:attrNameLst>
                                      </p:cBhvr>
                                      <p:to>
                                        <p:strVal val="visible"/>
                                      </p:to>
                                    </p:set>
                                    <p:animEffect transition="in" filter="fade">
                                      <p:cBhvr>
                                        <p:cTn id="26" dur="500"/>
                                        <p:tgtEl>
                                          <p:spTgt spid="36866"/>
                                        </p:tgtEl>
                                      </p:cBhvr>
                                    </p:animEffect>
                                  </p:childTnLst>
                                </p:cTn>
                              </p:par>
                              <p:par>
                                <p:cTn id="27" presetID="10" presetClass="exit" presetSubtype="0" fill="hold" grpId="1" nodeType="withEffect">
                                  <p:stCondLst>
                                    <p:cond delay="0"/>
                                  </p:stCondLst>
                                  <p:childTnLst>
                                    <p:animEffect transition="out" filter="fade">
                                      <p:cBhvr>
                                        <p:cTn id="28" dur="500"/>
                                        <p:tgtEl>
                                          <p:spTgt spid="15"/>
                                        </p:tgtEl>
                                      </p:cBhvr>
                                    </p:animEffect>
                                    <p:set>
                                      <p:cBhvr>
                                        <p:cTn id="29" dur="1" fill="hold">
                                          <p:stCondLst>
                                            <p:cond delay="499"/>
                                          </p:stCondLst>
                                        </p:cTn>
                                        <p:tgtEl>
                                          <p:spTgt spid="15"/>
                                        </p:tgtEl>
                                        <p:attrNameLst>
                                          <p:attrName>style.visibility</p:attrName>
                                        </p:attrNameLst>
                                      </p:cBhvr>
                                      <p:to>
                                        <p:strVal val="hidden"/>
                                      </p:to>
                                    </p:set>
                                  </p:childTnLst>
                                </p:cTn>
                              </p:par>
                              <p:par>
                                <p:cTn id="30" presetID="10" presetClass="exit" presetSubtype="0" fill="hold" grpId="1" nodeType="withEffect">
                                  <p:stCondLst>
                                    <p:cond delay="0"/>
                                  </p:stCondLst>
                                  <p:childTnLst>
                                    <p:animEffect transition="out" filter="fade">
                                      <p:cBhvr>
                                        <p:cTn id="31" dur="500"/>
                                        <p:tgtEl>
                                          <p:spTgt spid="2"/>
                                        </p:tgtEl>
                                      </p:cBhvr>
                                    </p:animEffect>
                                    <p:set>
                                      <p:cBhvr>
                                        <p:cTn id="32" dur="1" fill="hold">
                                          <p:stCondLst>
                                            <p:cond delay="499"/>
                                          </p:stCondLst>
                                        </p:cTn>
                                        <p:tgtEl>
                                          <p:spTgt spid="2"/>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4"/>
                                        </p:tgtEl>
                                        <p:attrNameLst>
                                          <p:attrName>style.visibility</p:attrName>
                                        </p:attrNameLst>
                                      </p:cBhvr>
                                      <p:to>
                                        <p:strVal val="visible"/>
                                      </p:to>
                                    </p:set>
                                    <p:animEffect transition="in" filter="fade">
                                      <p:cBhvr>
                                        <p:cTn id="37" dur="500"/>
                                        <p:tgtEl>
                                          <p:spTgt spid="4"/>
                                        </p:tgtEl>
                                      </p:cBhvr>
                                    </p:animEffect>
                                  </p:childTnLst>
                                </p:cTn>
                              </p:par>
                            </p:childTnLst>
                          </p:cTn>
                        </p:par>
                        <p:par>
                          <p:cTn id="38" fill="hold">
                            <p:stCondLst>
                              <p:cond delay="500"/>
                            </p:stCondLst>
                            <p:childTnLst>
                              <p:par>
                                <p:cTn id="39" presetID="10" presetClass="entr" presetSubtype="0" fill="hold" nodeType="afterEffect">
                                  <p:stCondLst>
                                    <p:cond delay="500"/>
                                  </p:stCondLst>
                                  <p:childTnLst>
                                    <p:set>
                                      <p:cBhvr>
                                        <p:cTn id="40" dur="1" fill="hold">
                                          <p:stCondLst>
                                            <p:cond delay="0"/>
                                          </p:stCondLst>
                                        </p:cTn>
                                        <p:tgtEl>
                                          <p:spTgt spid="22"/>
                                        </p:tgtEl>
                                        <p:attrNameLst>
                                          <p:attrName>style.visibility</p:attrName>
                                        </p:attrNameLst>
                                      </p:cBhvr>
                                      <p:to>
                                        <p:strVal val="visible"/>
                                      </p:to>
                                    </p:set>
                                    <p:animEffect transition="in" filter="fade">
                                      <p:cBhvr>
                                        <p:cTn id="41" dur="500"/>
                                        <p:tgtEl>
                                          <p:spTgt spid="22"/>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xit" presetSubtype="0" fill="hold" nodeType="clickEffect">
                                  <p:stCondLst>
                                    <p:cond delay="0"/>
                                  </p:stCondLst>
                                  <p:childTnLst>
                                    <p:animEffect transition="out" filter="fade">
                                      <p:cBhvr>
                                        <p:cTn id="45" dur="500"/>
                                        <p:tgtEl>
                                          <p:spTgt spid="4"/>
                                        </p:tgtEl>
                                      </p:cBhvr>
                                    </p:animEffect>
                                    <p:set>
                                      <p:cBhvr>
                                        <p:cTn id="46" dur="1" fill="hold">
                                          <p:stCondLst>
                                            <p:cond delay="499"/>
                                          </p:stCondLst>
                                        </p:cTn>
                                        <p:tgtEl>
                                          <p:spTgt spid="4"/>
                                        </p:tgtEl>
                                        <p:attrNameLst>
                                          <p:attrName>style.visibility</p:attrName>
                                        </p:attrNameLst>
                                      </p:cBhvr>
                                      <p:to>
                                        <p:strVal val="hidden"/>
                                      </p:to>
                                    </p:set>
                                  </p:childTnLst>
                                </p:cTn>
                              </p:par>
                              <p:par>
                                <p:cTn id="47" presetID="10" presetClass="exit" presetSubtype="0" fill="hold" nodeType="withEffect">
                                  <p:stCondLst>
                                    <p:cond delay="0"/>
                                  </p:stCondLst>
                                  <p:childTnLst>
                                    <p:animEffect transition="out" filter="fade">
                                      <p:cBhvr>
                                        <p:cTn id="48" dur="500"/>
                                        <p:tgtEl>
                                          <p:spTgt spid="22"/>
                                        </p:tgtEl>
                                      </p:cBhvr>
                                    </p:animEffect>
                                    <p:set>
                                      <p:cBhvr>
                                        <p:cTn id="49" dur="1" fill="hold">
                                          <p:stCondLst>
                                            <p:cond delay="499"/>
                                          </p:stCondLst>
                                        </p:cTn>
                                        <p:tgtEl>
                                          <p:spTgt spid="22"/>
                                        </p:tgtEl>
                                        <p:attrNameLst>
                                          <p:attrName>style.visibility</p:attrName>
                                        </p:attrNameLst>
                                      </p:cBhvr>
                                      <p:to>
                                        <p:strVal val="hidden"/>
                                      </p:to>
                                    </p:set>
                                  </p:childTnLst>
                                </p:cTn>
                              </p:par>
                            </p:childTnLst>
                          </p:cTn>
                        </p:par>
                      </p:childTnLst>
                    </p:cTn>
                  </p:par>
                  <p:par>
                    <p:cTn id="50" fill="hold">
                      <p:stCondLst>
                        <p:cond delay="indefinite"/>
                      </p:stCondLst>
                      <p:childTnLst>
                        <p:par>
                          <p:cTn id="51" fill="hold">
                            <p:stCondLst>
                              <p:cond delay="0"/>
                            </p:stCondLst>
                            <p:childTnLst>
                              <p:par>
                                <p:cTn id="52" presetID="10" presetClass="entr" presetSubtype="0" fill="hold" nodeType="clickEffect">
                                  <p:stCondLst>
                                    <p:cond delay="0"/>
                                  </p:stCondLst>
                                  <p:childTnLst>
                                    <p:set>
                                      <p:cBhvr>
                                        <p:cTn id="53" dur="1" fill="hold">
                                          <p:stCondLst>
                                            <p:cond delay="0"/>
                                          </p:stCondLst>
                                        </p:cTn>
                                        <p:tgtEl>
                                          <p:spTgt spid="1026"/>
                                        </p:tgtEl>
                                        <p:attrNameLst>
                                          <p:attrName>style.visibility</p:attrName>
                                        </p:attrNameLst>
                                      </p:cBhvr>
                                      <p:to>
                                        <p:strVal val="visible"/>
                                      </p:to>
                                    </p:set>
                                    <p:animEffect transition="in" filter="fade">
                                      <p:cBhvr>
                                        <p:cTn id="54" dur="500"/>
                                        <p:tgtEl>
                                          <p:spTgt spid="1026"/>
                                        </p:tgtEl>
                                      </p:cBhvr>
                                    </p:animEffect>
                                  </p:childTnLst>
                                </p:cTn>
                              </p:par>
                            </p:childTnLst>
                          </p:cTn>
                        </p:par>
                      </p:childTnLst>
                    </p:cTn>
                  </p:par>
                  <p:par>
                    <p:cTn id="55" fill="hold">
                      <p:stCondLst>
                        <p:cond delay="indefinite"/>
                      </p:stCondLst>
                      <p:childTnLst>
                        <p:par>
                          <p:cTn id="56" fill="hold">
                            <p:stCondLst>
                              <p:cond delay="0"/>
                            </p:stCondLst>
                            <p:childTnLst>
                              <p:par>
                                <p:cTn id="57" presetID="10" presetClass="entr" presetSubtype="0" fill="hold" nodeType="clickEffect">
                                  <p:stCondLst>
                                    <p:cond delay="0"/>
                                  </p:stCondLst>
                                  <p:childTnLst>
                                    <p:set>
                                      <p:cBhvr>
                                        <p:cTn id="58" dur="1" fill="hold">
                                          <p:stCondLst>
                                            <p:cond delay="0"/>
                                          </p:stCondLst>
                                        </p:cTn>
                                        <p:tgtEl>
                                          <p:spTgt spid="36868"/>
                                        </p:tgtEl>
                                        <p:attrNameLst>
                                          <p:attrName>style.visibility</p:attrName>
                                        </p:attrNameLst>
                                      </p:cBhvr>
                                      <p:to>
                                        <p:strVal val="visible"/>
                                      </p:to>
                                    </p:set>
                                    <p:animEffect transition="in" filter="fade">
                                      <p:cBhvr>
                                        <p:cTn id="59" dur="500"/>
                                        <p:tgtEl>
                                          <p:spTgt spid="368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74" grpId="0" animBg="1"/>
      <p:bldP spid="2" grpId="0"/>
      <p:bldP spid="2" grpId="1"/>
      <p:bldP spid="15" grpId="0"/>
      <p:bldP spid="15" grpId="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Navigation (video only).wmv">
            <a:hlinkClick r:id="" action="ppaction://media"/>
          </p:cNvPr>
          <p:cNvPicPr>
            <a:picLocks noChangeAspect="1"/>
          </p:cNvPicPr>
          <p:nvPr>
            <a:videoFile r:link="rId2"/>
            <p:extLst>
              <p:ext uri="{DAA4B4D4-6D71-4841-9C94-3DE7FCFB9230}">
                <p14:media xmlns:p14="http://schemas.microsoft.com/office/powerpoint/2010/main" r:link="rId1"/>
              </p:ext>
            </p:extLst>
          </p:nvPr>
        </p:nvPicPr>
        <p:blipFill>
          <a:blip r:embed="rId5"/>
          <a:stretch>
            <a:fillRect/>
          </a:stretch>
        </p:blipFill>
        <p:spPr>
          <a:xfrm>
            <a:off x="0" y="0"/>
            <a:ext cx="9144000" cy="5143500"/>
          </a:xfrm>
          <a:prstGeom prst="rect">
            <a:avLst/>
          </a:prstGeom>
        </p:spPr>
      </p:pic>
      <p:sp>
        <p:nvSpPr>
          <p:cNvPr id="38914" name="Rectangle 2"/>
          <p:cNvSpPr>
            <a:spLocks noGrp="1" noChangeArrowheads="1"/>
          </p:cNvSpPr>
          <p:nvPr>
            <p:ph type="title"/>
          </p:nvPr>
        </p:nvSpPr>
        <p:spPr>
          <a:ln/>
        </p:spPr>
        <p:txBody>
          <a:bodyPr/>
          <a:lstStyle/>
          <a:p>
            <a:pPr algn="ctr"/>
            <a:r>
              <a:rPr lang="en-US" dirty="0"/>
              <a:t>Interactive navigation</a:t>
            </a:r>
          </a:p>
        </p:txBody>
      </p:sp>
      <p:sp>
        <p:nvSpPr>
          <p:cNvPr id="4" name="TextBox 3"/>
          <p:cNvSpPr txBox="1"/>
          <p:nvPr/>
        </p:nvSpPr>
        <p:spPr>
          <a:xfrm>
            <a:off x="0" y="4584970"/>
            <a:ext cx="745788" cy="461665"/>
          </a:xfrm>
          <a:prstGeom prst="rect">
            <a:avLst/>
          </a:prstGeom>
          <a:noFill/>
        </p:spPr>
        <p:txBody>
          <a:bodyPr wrap="square" rtlCol="0">
            <a:spAutoFit/>
          </a:bodyPr>
          <a:lstStyle/>
          <a:p>
            <a:r>
              <a:rPr lang="en-GB" sz="2400" dirty="0" smtClean="0">
                <a:effectLst>
                  <a:outerShdw blurRad="50800" dist="38100" dir="2700000" algn="tl" rotWithShape="0">
                    <a:srgbClr val="000000"/>
                  </a:outerShdw>
                </a:effectLst>
                <a:latin typeface="+mj-lt"/>
              </a:rPr>
              <a:t>2×</a:t>
            </a: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7200"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5"/>
                </p:tgtEl>
              </p:cMediaNode>
            </p:video>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Visualisation (video only).wmv">
            <a:hlinkClick r:id="" action="ppaction://media"/>
          </p:cNvPr>
          <p:cNvPicPr>
            <a:picLocks noChangeAspect="1"/>
          </p:cNvPicPr>
          <p:nvPr>
            <a:videoFile r:link="rId2"/>
            <p:extLst>
              <p:ext uri="{DAA4B4D4-6D71-4841-9C94-3DE7FCFB9230}">
                <p14:media xmlns:p14="http://schemas.microsoft.com/office/powerpoint/2010/main" r:link="rId1"/>
              </p:ext>
            </p:extLst>
          </p:nvPr>
        </p:nvPicPr>
        <p:blipFill>
          <a:blip r:embed="rId5"/>
          <a:stretch>
            <a:fillRect/>
          </a:stretch>
        </p:blipFill>
        <p:spPr>
          <a:xfrm>
            <a:off x="0" y="0"/>
            <a:ext cx="9144000" cy="5143500"/>
          </a:xfrm>
          <a:prstGeom prst="rect">
            <a:avLst/>
          </a:prstGeom>
        </p:spPr>
      </p:pic>
      <p:sp>
        <p:nvSpPr>
          <p:cNvPr id="37891" name="Rectangle 3"/>
          <p:cNvSpPr>
            <a:spLocks noGrp="1" noChangeArrowheads="1"/>
          </p:cNvSpPr>
          <p:nvPr>
            <p:ph type="title"/>
          </p:nvPr>
        </p:nvSpPr>
        <p:spPr>
          <a:ln/>
          <a:effectLst>
            <a:outerShdw blurRad="50800" dist="38100" dir="2700000" algn="tl" rotWithShape="0">
              <a:srgbClr val="000000"/>
            </a:outerShdw>
          </a:effectLst>
        </p:spPr>
        <p:txBody>
          <a:bodyPr/>
          <a:lstStyle/>
          <a:p>
            <a:pPr algn="ctr"/>
            <a:r>
              <a:rPr lang="en-US" dirty="0" smtClean="0"/>
              <a:t>Visualization </a:t>
            </a:r>
            <a:r>
              <a:rPr lang="en-US" dirty="0"/>
              <a:t>of IBR paths</a:t>
            </a: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5080"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repeatCount="indefinite" fill="hold" display="0">
                  <p:stCondLst>
                    <p:cond delay="indefinite"/>
                  </p:stCondLst>
                </p:cTn>
                <p:tgtEl>
                  <p:spTgt spid="4"/>
                </p:tgtEl>
              </p:cMediaNode>
            </p:video>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Rectangle 1"/>
          <p:cNvSpPr>
            <a:spLocks noGrp="1" noChangeArrowheads="1"/>
          </p:cNvSpPr>
          <p:nvPr>
            <p:ph type="title"/>
          </p:nvPr>
        </p:nvSpPr>
        <p:spPr/>
        <p:txBody>
          <a:bodyPr/>
          <a:lstStyle/>
          <a:p>
            <a:r>
              <a:rPr lang="en-US" dirty="0" smtClean="0"/>
              <a:t>Summary</a:t>
            </a:r>
            <a:endParaRPr lang="en-US" dirty="0"/>
          </a:p>
        </p:txBody>
      </p:sp>
      <p:sp>
        <p:nvSpPr>
          <p:cNvPr id="39938" name="Rectangle 2"/>
          <p:cNvSpPr>
            <a:spLocks noGrp="1" noChangeArrowheads="1"/>
          </p:cNvSpPr>
          <p:nvPr>
            <p:ph type="body" idx="1"/>
          </p:nvPr>
        </p:nvSpPr>
        <p:spPr/>
        <p:txBody>
          <a:bodyPr/>
          <a:lstStyle/>
          <a:p>
            <a:r>
              <a:rPr lang="en-US" dirty="0" smtClean="0"/>
              <a:t>Extension of vision science research to IBR</a:t>
            </a:r>
          </a:p>
          <a:p>
            <a:r>
              <a:rPr lang="en-US" dirty="0" smtClean="0"/>
              <a:t>Study of distortions in rigorous experiments</a:t>
            </a:r>
          </a:p>
          <a:p>
            <a:r>
              <a:rPr lang="en-US" dirty="0" smtClean="0"/>
              <a:t>Predictive model of perspective distortions</a:t>
            </a:r>
          </a:p>
          <a:p>
            <a:r>
              <a:rPr lang="en-US" dirty="0" smtClean="0"/>
              <a:t>Three applications: capture guideline,</a:t>
            </a:r>
            <a:br>
              <a:rPr lang="en-US" dirty="0" smtClean="0"/>
            </a:br>
            <a:r>
              <a:rPr lang="en-US" dirty="0"/>
              <a:t>interactive navigation </a:t>
            </a:r>
            <a:r>
              <a:rPr lang="en-US" dirty="0" smtClean="0"/>
              <a:t>&amp; path visualization</a:t>
            </a:r>
          </a:p>
        </p:txBody>
      </p:sp>
      <p:sp>
        <p:nvSpPr>
          <p:cNvPr id="2" name="Slide Number Placeholder 1"/>
          <p:cNvSpPr>
            <a:spLocks noGrp="1"/>
          </p:cNvSpPr>
          <p:nvPr>
            <p:ph type="sldNum" sz="quarter" idx="4"/>
          </p:nvPr>
        </p:nvSpPr>
        <p:spPr/>
        <p:txBody>
          <a:bodyPr/>
          <a:lstStyle/>
          <a:p>
            <a:fld id="{0FB56013-B943-42BA-886F-6F9D4EB85E9D}" type="slidenum">
              <a:rPr lang="en-US" smtClean="0"/>
              <a:pPr/>
              <a:t>44</a:t>
            </a:fld>
            <a:endParaRPr lang="en-US" dirty="0"/>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Rectangle 1"/>
          <p:cNvSpPr>
            <a:spLocks noGrp="1" noChangeArrowheads="1"/>
          </p:cNvSpPr>
          <p:nvPr>
            <p:ph type="title"/>
          </p:nvPr>
        </p:nvSpPr>
        <p:spPr/>
        <p:txBody>
          <a:bodyPr/>
          <a:lstStyle/>
          <a:p>
            <a:r>
              <a:rPr lang="en-US" dirty="0" smtClean="0"/>
              <a:t>Future work</a:t>
            </a:r>
            <a:endParaRPr lang="en-US" dirty="0"/>
          </a:p>
        </p:txBody>
      </p:sp>
      <p:sp>
        <p:nvSpPr>
          <p:cNvPr id="39938" name="Rectangle 2"/>
          <p:cNvSpPr>
            <a:spLocks noGrp="1" noChangeArrowheads="1"/>
          </p:cNvSpPr>
          <p:nvPr>
            <p:ph type="body" idx="1"/>
          </p:nvPr>
        </p:nvSpPr>
        <p:spPr/>
        <p:txBody>
          <a:bodyPr>
            <a:normAutofit/>
          </a:bodyPr>
          <a:lstStyle/>
          <a:p>
            <a:r>
              <a:rPr lang="en-US" dirty="0" smtClean="0"/>
              <a:t>Stereoscopic viewing</a:t>
            </a:r>
          </a:p>
          <a:p>
            <a:r>
              <a:rPr lang="en-US" dirty="0" smtClean="0"/>
              <a:t>Angles other than right angles</a:t>
            </a:r>
          </a:p>
          <a:p>
            <a:r>
              <a:rPr lang="en-US" dirty="0" smtClean="0"/>
              <a:t>More complex proxy geometry</a:t>
            </a:r>
          </a:p>
          <a:p>
            <a:r>
              <a:rPr lang="en-US" dirty="0" smtClean="0"/>
              <a:t>Moving the simulation camera over time</a:t>
            </a:r>
          </a:p>
          <a:p>
            <a:r>
              <a:rPr lang="en-US" dirty="0" smtClean="0"/>
              <a:t>Study </a:t>
            </a:r>
            <a:r>
              <a:rPr lang="en-US" dirty="0"/>
              <a:t>of </a:t>
            </a:r>
            <a:r>
              <a:rPr lang="en-US" dirty="0" smtClean="0"/>
              <a:t>transition artifacts</a:t>
            </a:r>
            <a:endParaRPr lang="en-US" dirty="0"/>
          </a:p>
        </p:txBody>
      </p:sp>
      <p:sp>
        <p:nvSpPr>
          <p:cNvPr id="2" name="Slide Number Placeholder 1"/>
          <p:cNvSpPr>
            <a:spLocks noGrp="1"/>
          </p:cNvSpPr>
          <p:nvPr>
            <p:ph type="sldNum" sz="quarter" idx="4"/>
          </p:nvPr>
        </p:nvSpPr>
        <p:spPr/>
        <p:txBody>
          <a:bodyPr/>
          <a:lstStyle/>
          <a:p>
            <a:fld id="{0FB56013-B943-42BA-886F-6F9D4EB85E9D}" type="slidenum">
              <a:rPr lang="en-US" smtClean="0"/>
              <a:pPr/>
              <a:t>45</a:t>
            </a:fld>
            <a:endParaRPr lang="en-US" dirty="0"/>
          </a:p>
        </p:txBody>
      </p:sp>
    </p:spTree>
    <p:extLst>
      <p:ext uri="{BB962C8B-B14F-4D97-AF65-F5344CB8AC3E}">
        <p14:creationId xmlns:p14="http://schemas.microsoft.com/office/powerpoint/2010/main" val="4113752037"/>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E:\Richardt\PercepIBR\paper\figures\teaser\teaser_experiment.jpg"/>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1795475" y="1063228"/>
            <a:ext cx="5553049" cy="3452949"/>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Lst>
        </p:spPr>
      </p:pic>
      <p:sp>
        <p:nvSpPr>
          <p:cNvPr id="5" name="Rectangle 1"/>
          <p:cNvSpPr txBox="1">
            <a:spLocks noChangeArrowheads="1"/>
          </p:cNvSpPr>
          <p:nvPr/>
        </p:nvSpPr>
        <p:spPr>
          <a:xfrm>
            <a:off x="457200" y="205979"/>
            <a:ext cx="8229600" cy="857250"/>
          </a:xfrm>
          <a:prstGeom prst="rect">
            <a:avLst/>
          </a:prstGeom>
          <a:effectLst>
            <a:outerShdw blurRad="50800" dist="38100" dir="2700000" algn="tl" rotWithShape="0">
              <a:prstClr val="black"/>
            </a:outerShdw>
          </a:effectLst>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dirty="0" smtClean="0"/>
              <a:t>Thanks. Questions?</a:t>
            </a:r>
            <a:endParaRPr lang="en-US" dirty="0"/>
          </a:p>
        </p:txBody>
      </p:sp>
      <p:sp>
        <p:nvSpPr>
          <p:cNvPr id="7" name="Content Placeholder 6"/>
          <p:cNvSpPr>
            <a:spLocks noGrp="1"/>
          </p:cNvSpPr>
          <p:nvPr>
            <p:ph idx="1"/>
          </p:nvPr>
        </p:nvSpPr>
        <p:spPr>
          <a:xfrm>
            <a:off x="828674" y="4516808"/>
            <a:ext cx="7486650" cy="419685"/>
          </a:xfrm>
        </p:spPr>
        <p:txBody>
          <a:bodyPr>
            <a:noAutofit/>
          </a:bodyPr>
          <a:lstStyle/>
          <a:p>
            <a:pPr algn="ctr">
              <a:buNone/>
            </a:pPr>
            <a:r>
              <a:rPr lang="en-US" sz="1600" dirty="0" smtClean="0">
                <a:latin typeface="+mj-lt"/>
              </a:rPr>
              <a:t>Funding: INRIA CRISP associate team, EU project VERVE, Adobe &amp; Autodesk</a:t>
            </a:r>
            <a:endParaRPr lang="nl-BE" sz="1600" dirty="0">
              <a:latin typeface="+mj-lt"/>
            </a:endParaRPr>
          </a:p>
        </p:txBody>
      </p:sp>
      <p:sp>
        <p:nvSpPr>
          <p:cNvPr id="2" name="Slide Number Placeholder 1"/>
          <p:cNvSpPr>
            <a:spLocks noGrp="1"/>
          </p:cNvSpPr>
          <p:nvPr>
            <p:ph type="sldNum" sz="quarter" idx="4"/>
          </p:nvPr>
        </p:nvSpPr>
        <p:spPr/>
        <p:txBody>
          <a:bodyPr/>
          <a:lstStyle/>
          <a:p>
            <a:fld id="{0FB56013-B943-42BA-886F-6F9D4EB85E9D}" type="slidenum">
              <a:rPr lang="en-US" smtClean="0"/>
              <a:pPr/>
              <a:t>46</a:t>
            </a:fld>
            <a:endParaRPr lang="en-US" dirty="0"/>
          </a:p>
        </p:txBody>
      </p:sp>
      <p:sp>
        <p:nvSpPr>
          <p:cNvPr id="6" name="Content Placeholder 6"/>
          <p:cNvSpPr txBox="1">
            <a:spLocks/>
          </p:cNvSpPr>
          <p:nvPr/>
        </p:nvSpPr>
        <p:spPr>
          <a:xfrm>
            <a:off x="4431840" y="4723815"/>
            <a:ext cx="1902218" cy="419685"/>
          </a:xfrm>
          <a:prstGeom prst="rect">
            <a:avLst/>
          </a:prstGeom>
          <a:effectLst>
            <a:outerShdw blurRad="50800" dist="38100" dir="2700000" algn="tl" rotWithShape="0">
              <a:srgbClr val="000000"/>
            </a:outerShdw>
          </a:effectLst>
        </p:spPr>
        <p:txBody>
          <a:bodyPr vert="horz" lIns="91440" tIns="45720" rIns="91440" bIns="45720" rtlCol="0">
            <a:noAutofit/>
          </a:bodyPr>
          <a:lstStyle>
            <a:lvl1pPr marL="342900" indent="-342900" algn="l" defTabSz="914400" rtl="0" eaLnBrk="1" latinLnBrk="0" hangingPunct="1">
              <a:spcBef>
                <a:spcPct val="20000"/>
              </a:spcBef>
              <a:buFont typeface="Segoe UI Light" pitchFamily="34" charset="0"/>
              <a:buChar char="–"/>
              <a:defRPr sz="3200" kern="1200">
                <a:solidFill>
                  <a:schemeClr val="tx1"/>
                </a:solidFill>
                <a:latin typeface="+mn-lt"/>
                <a:ea typeface="+mn-ea"/>
                <a:cs typeface="+mn-cs"/>
              </a:defRPr>
            </a:lvl1pPr>
            <a:lvl2pPr marL="742950" indent="-284400" algn="l" defTabSz="914400" rtl="0" eaLnBrk="1" latinLnBrk="0" hangingPunct="1">
              <a:spcBef>
                <a:spcPct val="20000"/>
              </a:spcBef>
              <a:buFont typeface="Segoe UI Light"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Segoe UI Light"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Segoe UI Light"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Segoe UI Light"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buNone/>
            </a:pPr>
            <a:r>
              <a:rPr lang="en-US" sz="1400" dirty="0" smtClean="0"/>
              <a:t>(</a:t>
            </a:r>
            <a:r>
              <a:rPr lang="en-US" sz="1400" dirty="0">
                <a:hlinkClick r:id="rId4"/>
              </a:rPr>
              <a:t>verveconsortium.eu</a:t>
            </a:r>
            <a:r>
              <a:rPr lang="en-US" sz="1400" dirty="0" smtClean="0"/>
              <a:t>)</a:t>
            </a:r>
            <a:endParaRPr lang="nl-BE" sz="1400" dirty="0"/>
          </a:p>
        </p:txBody>
      </p:sp>
    </p:spTree>
    <p:extLst>
      <p:ext uri="{BB962C8B-B14F-4D97-AF65-F5344CB8AC3E}">
        <p14:creationId xmlns:p14="http://schemas.microsoft.com/office/powerpoint/2010/main" val="1070229126"/>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13001" y="1835915"/>
            <a:ext cx="8317999" cy="1471670"/>
          </a:xfrm>
        </p:spPr>
        <p:txBody>
          <a:bodyPr/>
          <a:lstStyle/>
          <a:p>
            <a:r>
              <a:rPr lang="en-GB" dirty="0" smtClean="0"/>
              <a:t>Extra slides</a:t>
            </a:r>
            <a:endParaRPr lang="en-GB" dirty="0"/>
          </a:p>
        </p:txBody>
      </p:sp>
    </p:spTree>
    <p:extLst>
      <p:ext uri="{BB962C8B-B14F-4D97-AF65-F5344CB8AC3E}">
        <p14:creationId xmlns:p14="http://schemas.microsoft.com/office/powerpoint/2010/main" val="3527714016"/>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Pointing phenomenon</a:t>
            </a:r>
            <a:endParaRPr lang="nl-BE" dirty="0"/>
          </a:p>
        </p:txBody>
      </p:sp>
      <p:sp>
        <p:nvSpPr>
          <p:cNvPr id="3" name="Content Placeholder 2"/>
          <p:cNvSpPr>
            <a:spLocks noGrp="1"/>
          </p:cNvSpPr>
          <p:nvPr>
            <p:ph idx="1"/>
          </p:nvPr>
        </p:nvSpPr>
        <p:spPr>
          <a:xfrm>
            <a:off x="457200" y="1200151"/>
            <a:ext cx="8229600" cy="3392424"/>
          </a:xfrm>
        </p:spPr>
        <p:txBody>
          <a:bodyPr>
            <a:normAutofit/>
          </a:bodyPr>
          <a:lstStyle/>
          <a:p>
            <a:r>
              <a:rPr lang="en-US" dirty="0" smtClean="0"/>
              <a:t>Retinal hypothesis</a:t>
            </a:r>
          </a:p>
          <a:p>
            <a:r>
              <a:rPr lang="en-US" dirty="0" smtClean="0"/>
              <a:t>Finger/gaze</a:t>
            </a:r>
            <a:br>
              <a:rPr lang="en-US" dirty="0" smtClean="0"/>
            </a:br>
            <a:r>
              <a:rPr lang="en-US" dirty="0" smtClean="0"/>
              <a:t>straight out</a:t>
            </a:r>
          </a:p>
          <a:p>
            <a:r>
              <a:rPr lang="en-US" dirty="0" smtClean="0"/>
              <a:t>VPs at fingertip/eyes</a:t>
            </a:r>
          </a:p>
          <a:p>
            <a:r>
              <a:rPr lang="en-US" dirty="0" smtClean="0"/>
              <a:t>Perceived direction</a:t>
            </a:r>
            <a:br>
              <a:rPr lang="en-US" dirty="0" smtClean="0"/>
            </a:br>
            <a:r>
              <a:rPr lang="en-US" dirty="0" smtClean="0"/>
              <a:t>straight at you</a:t>
            </a:r>
          </a:p>
        </p:txBody>
      </p:sp>
      <p:sp>
        <p:nvSpPr>
          <p:cNvPr id="4" name="Slide Number Placeholder 3"/>
          <p:cNvSpPr>
            <a:spLocks noGrp="1"/>
          </p:cNvSpPr>
          <p:nvPr>
            <p:ph type="sldNum" sz="quarter" idx="4"/>
          </p:nvPr>
        </p:nvSpPr>
        <p:spPr/>
        <p:txBody>
          <a:bodyPr/>
          <a:lstStyle/>
          <a:p>
            <a:fld id="{0FB56013-B943-42BA-886F-6F9D4EB85E9D}" type="slidenum">
              <a:rPr lang="en-US" smtClean="0"/>
              <a:pPr/>
              <a:t>48</a:t>
            </a:fld>
            <a:endParaRPr lang="en-US" dirty="0"/>
          </a:p>
        </p:txBody>
      </p:sp>
      <p:pic>
        <p:nvPicPr>
          <p:cNvPr id="5" name="Picture 4" descr="monalisa.jpg"/>
          <p:cNvPicPr>
            <a:picLocks noChangeAspect="1"/>
          </p:cNvPicPr>
          <p:nvPr/>
        </p:nvPicPr>
        <p:blipFill>
          <a:blip r:embed="rId3"/>
          <a:stretch>
            <a:fillRect/>
          </a:stretch>
        </p:blipFill>
        <p:spPr>
          <a:xfrm>
            <a:off x="6846391" y="1338696"/>
            <a:ext cx="1840409" cy="2743200"/>
          </a:xfrm>
          <a:prstGeom prst="rect">
            <a:avLst/>
          </a:prstGeom>
          <a:ln>
            <a:noFill/>
          </a:ln>
          <a:effectLst>
            <a:outerShdw blurRad="190500" algn="tl" rotWithShape="0">
              <a:srgbClr val="000000">
                <a:alpha val="70000"/>
              </a:srgbClr>
            </a:outerShdw>
          </a:effectLst>
        </p:spPr>
      </p:pic>
      <p:pic>
        <p:nvPicPr>
          <p:cNvPr id="6" name="Picture 5" descr="unclesam.jpg"/>
          <p:cNvPicPr>
            <a:picLocks noChangeAspect="1"/>
          </p:cNvPicPr>
          <p:nvPr/>
        </p:nvPicPr>
        <p:blipFill>
          <a:blip r:embed="rId4"/>
          <a:stretch>
            <a:fillRect/>
          </a:stretch>
        </p:blipFill>
        <p:spPr>
          <a:xfrm>
            <a:off x="4653652" y="1338696"/>
            <a:ext cx="2035969" cy="2743200"/>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2604050841"/>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Goal &amp; Strategy</a:t>
            </a:r>
            <a:endParaRPr lang="en-GB" dirty="0"/>
          </a:p>
        </p:txBody>
      </p:sp>
      <p:sp>
        <p:nvSpPr>
          <p:cNvPr id="3" name="Content Placeholder 2"/>
          <p:cNvSpPr>
            <a:spLocks noGrp="1"/>
          </p:cNvSpPr>
          <p:nvPr>
            <p:ph idx="1"/>
          </p:nvPr>
        </p:nvSpPr>
        <p:spPr/>
        <p:txBody>
          <a:bodyPr>
            <a:normAutofit/>
          </a:bodyPr>
          <a:lstStyle/>
          <a:p>
            <a:r>
              <a:rPr lang="en-US" dirty="0" smtClean="0"/>
              <a:t>Want to study distortions in IBR</a:t>
            </a:r>
          </a:p>
          <a:p>
            <a:pPr lvl="1"/>
            <a:r>
              <a:rPr lang="en-US" dirty="0" smtClean="0"/>
              <a:t>Identify applicable vision science ideas</a:t>
            </a:r>
          </a:p>
          <a:p>
            <a:pPr lvl="1"/>
            <a:r>
              <a:rPr lang="en-US" dirty="0" smtClean="0"/>
              <a:t>Extend to street-level IBR context</a:t>
            </a:r>
          </a:p>
          <a:p>
            <a:pPr lvl="1"/>
            <a:r>
              <a:rPr lang="en-US" dirty="0" smtClean="0"/>
              <a:t>Validate using rigorous experiments</a:t>
            </a:r>
          </a:p>
          <a:p>
            <a:pPr lvl="1"/>
            <a:r>
              <a:rPr lang="en-US" dirty="0" smtClean="0"/>
              <a:t>Fit predictive models to results</a:t>
            </a:r>
          </a:p>
          <a:p>
            <a:pPr lvl="1"/>
            <a:r>
              <a:rPr lang="en-US" dirty="0" smtClean="0"/>
              <a:t>Improve IBR applications</a:t>
            </a:r>
          </a:p>
        </p:txBody>
      </p:sp>
      <p:sp>
        <p:nvSpPr>
          <p:cNvPr id="4" name="Slide Number Placeholder 3"/>
          <p:cNvSpPr>
            <a:spLocks noGrp="1"/>
          </p:cNvSpPr>
          <p:nvPr>
            <p:ph type="sldNum" sz="quarter" idx="4"/>
          </p:nvPr>
        </p:nvSpPr>
        <p:spPr/>
        <p:txBody>
          <a:bodyPr/>
          <a:lstStyle/>
          <a:p>
            <a:fld id="{0FB56013-B943-42BA-886F-6F9D4EB85E9D}" type="slidenum">
              <a:rPr lang="en-US" smtClean="0"/>
              <a:pPr/>
              <a:t>5</a:t>
            </a:fld>
            <a:endParaRPr lang="en-US" dirty="0"/>
          </a:p>
        </p:txBody>
      </p:sp>
    </p:spTree>
    <p:extLst>
      <p:ext uri="{BB962C8B-B14F-4D97-AF65-F5344CB8AC3E}">
        <p14:creationId xmlns:p14="http://schemas.microsoft.com/office/powerpoint/2010/main" val="2350468196"/>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 name="Content Placeholder 118"/>
          <p:cNvSpPr>
            <a:spLocks noGrp="1"/>
          </p:cNvSpPr>
          <p:nvPr>
            <p:ph idx="1"/>
          </p:nvPr>
        </p:nvSpPr>
        <p:spPr/>
        <p:txBody>
          <a:bodyPr/>
          <a:lstStyle/>
          <a:p>
            <a:pPr marL="514350" indent="-514350">
              <a:buFont typeface="+mj-lt"/>
              <a:buAutoNum type="arabicPeriod"/>
            </a:pPr>
            <a:r>
              <a:rPr lang="en-US" dirty="0" smtClean="0"/>
              <a:t>Capture a photograph</a:t>
            </a:r>
            <a:br>
              <a:rPr lang="en-US" dirty="0" smtClean="0"/>
            </a:br>
            <a:r>
              <a:rPr lang="en-US" dirty="0" smtClean="0"/>
              <a:t>or panorama</a:t>
            </a:r>
            <a:endParaRPr lang="en-US" dirty="0"/>
          </a:p>
        </p:txBody>
      </p:sp>
      <p:cxnSp>
        <p:nvCxnSpPr>
          <p:cNvPr id="15" name="Straight Connector 14"/>
          <p:cNvCxnSpPr/>
          <p:nvPr/>
        </p:nvCxnSpPr>
        <p:spPr>
          <a:xfrm flipH="1" flipV="1">
            <a:off x="6481269" y="1912217"/>
            <a:ext cx="662316" cy="2382211"/>
          </a:xfrm>
          <a:prstGeom prst="line">
            <a:avLst/>
          </a:prstGeom>
          <a:ln w="15875">
            <a:solidFill>
              <a:schemeClr val="tx1">
                <a:lumMod val="50000"/>
              </a:schemeClr>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p:txBody>
          <a:bodyPr/>
          <a:lstStyle/>
          <a:p>
            <a:r>
              <a:rPr lang="en-US" smtClean="0"/>
              <a:t>Image-based rendering (IBR)</a:t>
            </a:r>
            <a:endParaRPr lang="nl-BE" dirty="0"/>
          </a:p>
        </p:txBody>
      </p:sp>
      <p:sp>
        <p:nvSpPr>
          <p:cNvPr id="3" name="Slide Number Placeholder 2"/>
          <p:cNvSpPr>
            <a:spLocks noGrp="1"/>
          </p:cNvSpPr>
          <p:nvPr>
            <p:ph type="sldNum" sz="quarter" idx="4"/>
          </p:nvPr>
        </p:nvSpPr>
        <p:spPr/>
        <p:txBody>
          <a:bodyPr/>
          <a:lstStyle/>
          <a:p>
            <a:fld id="{0FB56013-B943-42BA-886F-6F9D4EB85E9D}" type="slidenum">
              <a:rPr lang="en-US" smtClean="0"/>
              <a:pPr/>
              <a:t>6</a:t>
            </a:fld>
            <a:endParaRPr lang="en-US" dirty="0"/>
          </a:p>
        </p:txBody>
      </p:sp>
      <p:sp>
        <p:nvSpPr>
          <p:cNvPr id="65" name="TextBox 64"/>
          <p:cNvSpPr txBox="1"/>
          <p:nvPr/>
        </p:nvSpPr>
        <p:spPr>
          <a:xfrm>
            <a:off x="7536368" y="2923576"/>
            <a:ext cx="1441420" cy="369332"/>
          </a:xfrm>
          <a:prstGeom prst="rect">
            <a:avLst/>
          </a:prstGeom>
          <a:noFill/>
          <a:effectLst>
            <a:outerShdw blurRad="50800" dist="38100" dir="2700000" algn="tl" rotWithShape="0">
              <a:prstClr val="black"/>
            </a:outerShdw>
          </a:effectLst>
        </p:spPr>
        <p:txBody>
          <a:bodyPr wrap="none" rtlCol="0">
            <a:spAutoFit/>
          </a:bodyPr>
          <a:lstStyle/>
          <a:p>
            <a:r>
              <a:rPr lang="en-US" dirty="0" smtClean="0"/>
              <a:t>image plane</a:t>
            </a:r>
            <a:endParaRPr lang="nl-BE" dirty="0"/>
          </a:p>
        </p:txBody>
      </p:sp>
      <p:sp>
        <p:nvSpPr>
          <p:cNvPr id="49" name="Rectangle 48"/>
          <p:cNvSpPr/>
          <p:nvPr/>
        </p:nvSpPr>
        <p:spPr>
          <a:xfrm>
            <a:off x="6942716" y="4340293"/>
            <a:ext cx="401740" cy="184666"/>
          </a:xfrm>
          <a:prstGeom prst="rect">
            <a:avLst/>
          </a:prstGeom>
          <a:solidFill>
            <a:schemeClr val="tx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50" name="Rectangle 49"/>
          <p:cNvSpPr/>
          <p:nvPr/>
        </p:nvSpPr>
        <p:spPr>
          <a:xfrm>
            <a:off x="7053002" y="4294574"/>
            <a:ext cx="174694" cy="45719"/>
          </a:xfrm>
          <a:prstGeom prst="rect">
            <a:avLst/>
          </a:prstGeom>
          <a:solidFill>
            <a:schemeClr val="tx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51" name="TextBox 50"/>
          <p:cNvSpPr txBox="1"/>
          <p:nvPr/>
        </p:nvSpPr>
        <p:spPr>
          <a:xfrm>
            <a:off x="7344456" y="3968116"/>
            <a:ext cx="912622" cy="646331"/>
          </a:xfrm>
          <a:prstGeom prst="rect">
            <a:avLst/>
          </a:prstGeom>
          <a:noFill/>
          <a:effectLst>
            <a:outerShdw blurRad="50800" dist="38100" dir="2700000" algn="tl" rotWithShape="0">
              <a:prstClr val="black"/>
            </a:outerShdw>
          </a:effectLst>
        </p:spPr>
        <p:txBody>
          <a:bodyPr wrap="none" rtlCol="0">
            <a:spAutoFit/>
          </a:bodyPr>
          <a:lstStyle/>
          <a:p>
            <a:r>
              <a:rPr lang="en-US" dirty="0" smtClean="0"/>
              <a:t>capture</a:t>
            </a:r>
          </a:p>
          <a:p>
            <a:r>
              <a:rPr lang="en-US" dirty="0" smtClean="0"/>
              <a:t>camera</a:t>
            </a:r>
            <a:endParaRPr lang="nl-BE" dirty="0"/>
          </a:p>
        </p:txBody>
      </p:sp>
      <p:sp>
        <p:nvSpPr>
          <p:cNvPr id="106" name="TextBox 105"/>
          <p:cNvSpPr txBox="1"/>
          <p:nvPr/>
        </p:nvSpPr>
        <p:spPr>
          <a:xfrm>
            <a:off x="7922937" y="1191987"/>
            <a:ext cx="877163" cy="369332"/>
          </a:xfrm>
          <a:prstGeom prst="rect">
            <a:avLst/>
          </a:prstGeom>
          <a:noFill/>
          <a:effectLst>
            <a:outerShdw blurRad="50800" dist="38100" dir="2700000" algn="tl" rotWithShape="0">
              <a:prstClr val="black"/>
            </a:outerShdw>
          </a:effectLst>
        </p:spPr>
        <p:txBody>
          <a:bodyPr wrap="none" rtlCol="0">
            <a:spAutoFit/>
          </a:bodyPr>
          <a:lstStyle/>
          <a:p>
            <a:r>
              <a:rPr lang="en-US" dirty="0" smtClean="0"/>
              <a:t>façade</a:t>
            </a:r>
            <a:endParaRPr lang="nl-BE" dirty="0"/>
          </a:p>
        </p:txBody>
      </p:sp>
      <p:sp>
        <p:nvSpPr>
          <p:cNvPr id="38" name="Down Arrow 37"/>
          <p:cNvSpPr/>
          <p:nvPr/>
        </p:nvSpPr>
        <p:spPr>
          <a:xfrm>
            <a:off x="8423285" y="2170764"/>
            <a:ext cx="527030" cy="606029"/>
          </a:xfrm>
          <a:prstGeom prst="downArrow">
            <a:avLst/>
          </a:prstGeom>
          <a:solidFill>
            <a:srgbClr val="00FF0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pic>
        <p:nvPicPr>
          <p:cNvPr id="1026" name="Picture 2" descr="E:\Richardt\Dropbox\Talks\2013-07 PerceptIBR (SIGGRAPH)\figures\balcony-input.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09649" y="2473777"/>
            <a:ext cx="3938474" cy="2216059"/>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Lst>
        </p:spPr>
      </p:pic>
      <p:cxnSp>
        <p:nvCxnSpPr>
          <p:cNvPr id="43" name="Straight Connector 42"/>
          <p:cNvCxnSpPr/>
          <p:nvPr/>
        </p:nvCxnSpPr>
        <p:spPr>
          <a:xfrm flipH="1">
            <a:off x="7143586" y="1546457"/>
            <a:ext cx="762682" cy="2743207"/>
          </a:xfrm>
          <a:prstGeom prst="line">
            <a:avLst/>
          </a:prstGeom>
          <a:ln w="15875">
            <a:solidFill>
              <a:schemeClr val="tx1">
                <a:lumMod val="50000"/>
              </a:schemeClr>
            </a:solidFill>
          </a:ln>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p:nvCxnSpPr>
        <p:spPr>
          <a:xfrm>
            <a:off x="6942717" y="1546457"/>
            <a:ext cx="1679583" cy="0"/>
          </a:xfrm>
          <a:prstGeom prst="line">
            <a:avLst/>
          </a:prstGeom>
          <a:ln w="50800" cap="sq">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a:off x="5700982" y="3289965"/>
            <a:ext cx="2921318" cy="0"/>
          </a:xfrm>
          <a:prstGeom prst="line">
            <a:avLst/>
          </a:prstGeom>
          <a:ln w="50800" cap="sq">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6942716" y="1546457"/>
            <a:ext cx="1" cy="365760"/>
          </a:xfrm>
          <a:prstGeom prst="line">
            <a:avLst/>
          </a:prstGeom>
          <a:ln w="50800" cap="sq">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flipH="1">
            <a:off x="5700982" y="1912217"/>
            <a:ext cx="1241735" cy="0"/>
          </a:xfrm>
          <a:prstGeom prst="line">
            <a:avLst/>
          </a:prstGeom>
          <a:ln w="50800" cap="sq">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6942716" y="1546457"/>
            <a:ext cx="1679584" cy="0"/>
          </a:xfrm>
          <a:prstGeom prst="line">
            <a:avLst/>
          </a:prstGeom>
          <a:ln w="50800" cap="sq">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22646138"/>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fade">
                                      <p:cBhvr>
                                        <p:cTn id="7"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5" name="Straight Connector 14"/>
          <p:cNvCxnSpPr/>
          <p:nvPr/>
        </p:nvCxnSpPr>
        <p:spPr>
          <a:xfrm flipH="1" flipV="1">
            <a:off x="6380903" y="1551220"/>
            <a:ext cx="762682" cy="2743207"/>
          </a:xfrm>
          <a:prstGeom prst="line">
            <a:avLst/>
          </a:prstGeom>
          <a:ln w="15875">
            <a:solidFill>
              <a:schemeClr val="tx1">
                <a:lumMod val="50000"/>
              </a:schemeClr>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p:txBody>
          <a:bodyPr/>
          <a:lstStyle/>
          <a:p>
            <a:r>
              <a:rPr lang="en-US" dirty="0" smtClean="0"/>
              <a:t>Image-based rendering (IBR)</a:t>
            </a:r>
            <a:endParaRPr lang="nl-BE" dirty="0"/>
          </a:p>
        </p:txBody>
      </p:sp>
      <p:sp>
        <p:nvSpPr>
          <p:cNvPr id="119" name="Content Placeholder 118"/>
          <p:cNvSpPr>
            <a:spLocks noGrp="1"/>
          </p:cNvSpPr>
          <p:nvPr>
            <p:ph idx="1"/>
          </p:nvPr>
        </p:nvSpPr>
        <p:spPr/>
        <p:txBody>
          <a:bodyPr/>
          <a:lstStyle/>
          <a:p>
            <a:pPr marL="514350" indent="-514350">
              <a:buFont typeface="+mj-lt"/>
              <a:buAutoNum type="arabicPeriod" startAt="2"/>
            </a:pPr>
            <a:r>
              <a:rPr lang="en-US" dirty="0"/>
              <a:t>Texture map onto </a:t>
            </a:r>
            <a:r>
              <a:rPr lang="en-US" dirty="0" smtClean="0"/>
              <a:t>a</a:t>
            </a:r>
            <a:br>
              <a:rPr lang="en-US" dirty="0" smtClean="0"/>
            </a:br>
            <a:r>
              <a:rPr lang="en-US" dirty="0" smtClean="0"/>
              <a:t>reconstructed </a:t>
            </a:r>
            <a:r>
              <a:rPr lang="en-US" dirty="0"/>
              <a:t>plane</a:t>
            </a:r>
          </a:p>
        </p:txBody>
      </p:sp>
      <p:sp>
        <p:nvSpPr>
          <p:cNvPr id="3" name="Slide Number Placeholder 2"/>
          <p:cNvSpPr>
            <a:spLocks noGrp="1"/>
          </p:cNvSpPr>
          <p:nvPr>
            <p:ph type="sldNum" sz="quarter" idx="4"/>
          </p:nvPr>
        </p:nvSpPr>
        <p:spPr/>
        <p:txBody>
          <a:bodyPr/>
          <a:lstStyle/>
          <a:p>
            <a:fld id="{0FB56013-B943-42BA-886F-6F9D4EB85E9D}" type="slidenum">
              <a:rPr lang="en-US" smtClean="0"/>
              <a:pPr/>
              <a:t>7</a:t>
            </a:fld>
            <a:endParaRPr lang="en-US" dirty="0"/>
          </a:p>
        </p:txBody>
      </p:sp>
      <p:sp>
        <p:nvSpPr>
          <p:cNvPr id="65" name="TextBox 64"/>
          <p:cNvSpPr txBox="1"/>
          <p:nvPr/>
        </p:nvSpPr>
        <p:spPr>
          <a:xfrm>
            <a:off x="7536368" y="2923576"/>
            <a:ext cx="1441420" cy="369332"/>
          </a:xfrm>
          <a:prstGeom prst="rect">
            <a:avLst/>
          </a:prstGeom>
          <a:noFill/>
          <a:effectLst>
            <a:outerShdw blurRad="50800" dist="38100" dir="2700000" algn="tl" rotWithShape="0">
              <a:prstClr val="black"/>
            </a:outerShdw>
          </a:effectLst>
        </p:spPr>
        <p:txBody>
          <a:bodyPr wrap="none" rtlCol="0">
            <a:spAutoFit/>
          </a:bodyPr>
          <a:lstStyle/>
          <a:p>
            <a:r>
              <a:rPr lang="en-US" dirty="0" smtClean="0"/>
              <a:t>image plane</a:t>
            </a:r>
            <a:endParaRPr lang="nl-BE" dirty="0"/>
          </a:p>
        </p:txBody>
      </p:sp>
      <p:sp>
        <p:nvSpPr>
          <p:cNvPr id="49" name="Rectangle 48"/>
          <p:cNvSpPr/>
          <p:nvPr/>
        </p:nvSpPr>
        <p:spPr>
          <a:xfrm>
            <a:off x="6942716" y="4340293"/>
            <a:ext cx="401740" cy="184666"/>
          </a:xfrm>
          <a:prstGeom prst="rect">
            <a:avLst/>
          </a:prstGeom>
          <a:solidFill>
            <a:schemeClr val="tx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50" name="Rectangle 49"/>
          <p:cNvSpPr/>
          <p:nvPr/>
        </p:nvSpPr>
        <p:spPr>
          <a:xfrm>
            <a:off x="7053002" y="4294574"/>
            <a:ext cx="174694" cy="45719"/>
          </a:xfrm>
          <a:prstGeom prst="rect">
            <a:avLst/>
          </a:prstGeom>
          <a:solidFill>
            <a:schemeClr val="tx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51" name="TextBox 50"/>
          <p:cNvSpPr txBox="1"/>
          <p:nvPr/>
        </p:nvSpPr>
        <p:spPr>
          <a:xfrm>
            <a:off x="7344456" y="3968116"/>
            <a:ext cx="912622" cy="646331"/>
          </a:xfrm>
          <a:prstGeom prst="rect">
            <a:avLst/>
          </a:prstGeom>
          <a:noFill/>
          <a:effectLst>
            <a:outerShdw blurRad="50800" dist="38100" dir="2700000" algn="tl" rotWithShape="0">
              <a:prstClr val="black"/>
            </a:outerShdw>
          </a:effectLst>
        </p:spPr>
        <p:txBody>
          <a:bodyPr wrap="none" rtlCol="0">
            <a:spAutoFit/>
          </a:bodyPr>
          <a:lstStyle/>
          <a:p>
            <a:r>
              <a:rPr lang="en-US" dirty="0" smtClean="0"/>
              <a:t>capture</a:t>
            </a:r>
          </a:p>
          <a:p>
            <a:r>
              <a:rPr lang="en-US" dirty="0" smtClean="0"/>
              <a:t>camera</a:t>
            </a:r>
            <a:endParaRPr lang="nl-BE" dirty="0"/>
          </a:p>
        </p:txBody>
      </p:sp>
      <p:sp>
        <p:nvSpPr>
          <p:cNvPr id="106" name="TextBox 105"/>
          <p:cNvSpPr txBox="1"/>
          <p:nvPr/>
        </p:nvSpPr>
        <p:spPr>
          <a:xfrm>
            <a:off x="8003316" y="1185637"/>
            <a:ext cx="714234" cy="369332"/>
          </a:xfrm>
          <a:prstGeom prst="rect">
            <a:avLst/>
          </a:prstGeom>
          <a:noFill/>
          <a:effectLst>
            <a:outerShdw blurRad="50800" dist="38100" dir="2700000" algn="tl" rotWithShape="0">
              <a:prstClr val="black"/>
            </a:outerShdw>
          </a:effectLst>
        </p:spPr>
        <p:txBody>
          <a:bodyPr wrap="none" rtlCol="0">
            <a:spAutoFit/>
          </a:bodyPr>
          <a:lstStyle/>
          <a:p>
            <a:pPr algn="r"/>
            <a:r>
              <a:rPr lang="en-US" dirty="0" smtClean="0"/>
              <a:t>proxy</a:t>
            </a:r>
            <a:endParaRPr lang="nl-BE" dirty="0"/>
          </a:p>
        </p:txBody>
      </p:sp>
      <p:sp>
        <p:nvSpPr>
          <p:cNvPr id="38" name="Down Arrow 37"/>
          <p:cNvSpPr/>
          <p:nvPr/>
        </p:nvSpPr>
        <p:spPr>
          <a:xfrm flipV="1">
            <a:off x="8423285" y="2170764"/>
            <a:ext cx="527030" cy="606029"/>
          </a:xfrm>
          <a:prstGeom prst="downArrow">
            <a:avLst/>
          </a:prstGeom>
          <a:solidFill>
            <a:srgbClr val="00FF0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pic>
        <p:nvPicPr>
          <p:cNvPr id="1026" name="Picture 2" descr="E:\Richardt\Dropbox\Talks\2013-07 PerceptIBR (SIGGRAPH)\figures\balcony-input.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09649" y="2473777"/>
            <a:ext cx="3938474" cy="2216059"/>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Lst>
        </p:spPr>
      </p:pic>
      <p:cxnSp>
        <p:nvCxnSpPr>
          <p:cNvPr id="43" name="Straight Connector 42"/>
          <p:cNvCxnSpPr/>
          <p:nvPr/>
        </p:nvCxnSpPr>
        <p:spPr>
          <a:xfrm flipH="1">
            <a:off x="7143586" y="1546457"/>
            <a:ext cx="762682" cy="2743207"/>
          </a:xfrm>
          <a:prstGeom prst="line">
            <a:avLst/>
          </a:prstGeom>
          <a:ln w="15875">
            <a:solidFill>
              <a:schemeClr val="tx1">
                <a:lumMod val="50000"/>
              </a:schemeClr>
            </a:solidFill>
          </a:ln>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p:nvCxnSpPr>
        <p:spPr>
          <a:xfrm>
            <a:off x="5700982" y="1546457"/>
            <a:ext cx="2921318" cy="0"/>
          </a:xfrm>
          <a:prstGeom prst="line">
            <a:avLst/>
          </a:prstGeom>
          <a:ln w="50800" cap="sq">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a:off x="5700982" y="3289965"/>
            <a:ext cx="2921318" cy="0"/>
          </a:xfrm>
          <a:prstGeom prst="line">
            <a:avLst/>
          </a:prstGeom>
          <a:ln w="50800" cap="sq">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2567116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fade">
                                      <p:cBhvr>
                                        <p:cTn id="7"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p:cNvSpPr>
            <a:spLocks noGrp="1"/>
          </p:cNvSpPr>
          <p:nvPr>
            <p:ph idx="1"/>
          </p:nvPr>
        </p:nvSpPr>
        <p:spPr/>
        <p:txBody>
          <a:bodyPr/>
          <a:lstStyle/>
          <a:p>
            <a:pPr marL="514350" indent="-514350">
              <a:buFont typeface="+mj-lt"/>
              <a:buAutoNum type="arabicPeriod" startAt="3"/>
            </a:pPr>
            <a:r>
              <a:rPr lang="en-US" dirty="0" smtClean="0"/>
              <a:t>Visualize from </a:t>
            </a:r>
            <a:r>
              <a:rPr lang="en-US" dirty="0"/>
              <a:t>any </a:t>
            </a:r>
            <a:r>
              <a:rPr lang="en-US" dirty="0" smtClean="0"/>
              <a:t>view</a:t>
            </a:r>
            <a:endParaRPr lang="en-US" dirty="0"/>
          </a:p>
          <a:p>
            <a:pPr>
              <a:buFont typeface="Wingdings" pitchFamily="2" charset="2"/>
              <a:buChar char="Ø"/>
            </a:pPr>
            <a:r>
              <a:rPr lang="en-US" dirty="0"/>
              <a:t>  Angle distortions</a:t>
            </a:r>
            <a:endParaRPr lang="en-GB" dirty="0"/>
          </a:p>
        </p:txBody>
      </p:sp>
      <p:sp>
        <p:nvSpPr>
          <p:cNvPr id="106" name="TextBox 105"/>
          <p:cNvSpPr txBox="1"/>
          <p:nvPr/>
        </p:nvSpPr>
        <p:spPr>
          <a:xfrm>
            <a:off x="7887968" y="1191987"/>
            <a:ext cx="748923" cy="369332"/>
          </a:xfrm>
          <a:prstGeom prst="rect">
            <a:avLst/>
          </a:prstGeom>
          <a:noFill/>
          <a:effectLst>
            <a:outerShdw blurRad="50800" dist="38100" dir="2700000" algn="tl" rotWithShape="0">
              <a:prstClr val="black"/>
            </a:outerShdw>
          </a:effectLst>
        </p:spPr>
        <p:txBody>
          <a:bodyPr wrap="none" rtlCol="0">
            <a:spAutoFit/>
          </a:bodyPr>
          <a:lstStyle/>
          <a:p>
            <a:r>
              <a:rPr lang="en-US" dirty="0" smtClean="0"/>
              <a:t>proxy</a:t>
            </a:r>
            <a:endParaRPr lang="nl-BE" dirty="0"/>
          </a:p>
        </p:txBody>
      </p:sp>
      <p:cxnSp>
        <p:nvCxnSpPr>
          <p:cNvPr id="13" name="Straight Connector 12"/>
          <p:cNvCxnSpPr>
            <a:endCxn id="50" idx="0"/>
          </p:cNvCxnSpPr>
          <p:nvPr/>
        </p:nvCxnSpPr>
        <p:spPr>
          <a:xfrm>
            <a:off x="5670550" y="1551220"/>
            <a:ext cx="2544271" cy="2381336"/>
          </a:xfrm>
          <a:prstGeom prst="line">
            <a:avLst/>
          </a:prstGeom>
          <a:ln w="15875">
            <a:solidFill>
              <a:schemeClr val="tx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a:stCxn id="50" idx="0"/>
          </p:cNvCxnSpPr>
          <p:nvPr/>
        </p:nvCxnSpPr>
        <p:spPr>
          <a:xfrm flipH="1" flipV="1">
            <a:off x="7143585" y="1551220"/>
            <a:ext cx="1071236" cy="2381336"/>
          </a:xfrm>
          <a:prstGeom prst="line">
            <a:avLst/>
          </a:prstGeom>
          <a:ln w="15875">
            <a:solidFill>
              <a:schemeClr val="tx1">
                <a:lumMod val="50000"/>
              </a:schemeClr>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p:txBody>
          <a:bodyPr/>
          <a:lstStyle/>
          <a:p>
            <a:r>
              <a:rPr lang="en-US" dirty="0"/>
              <a:t>Image-based rendering (IBR)</a:t>
            </a:r>
            <a:endParaRPr lang="nl-BE" dirty="0"/>
          </a:p>
        </p:txBody>
      </p:sp>
      <p:grpSp>
        <p:nvGrpSpPr>
          <p:cNvPr id="38" name="Group 37"/>
          <p:cNvGrpSpPr/>
          <p:nvPr/>
        </p:nvGrpSpPr>
        <p:grpSpPr>
          <a:xfrm rot="-2700000">
            <a:off x="8097693" y="3896528"/>
            <a:ext cx="401740" cy="230385"/>
            <a:chOff x="6942716" y="4294574"/>
            <a:chExt cx="401740" cy="230385"/>
          </a:xfrm>
        </p:grpSpPr>
        <p:sp>
          <p:nvSpPr>
            <p:cNvPr id="49" name="Rectangle 48"/>
            <p:cNvSpPr/>
            <p:nvPr/>
          </p:nvSpPr>
          <p:spPr>
            <a:xfrm>
              <a:off x="6942716" y="4340293"/>
              <a:ext cx="401740" cy="184666"/>
            </a:xfrm>
            <a:prstGeom prst="rect">
              <a:avLst/>
            </a:prstGeom>
            <a:solidFill>
              <a:schemeClr val="tx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50" name="Rectangle 49"/>
            <p:cNvSpPr/>
            <p:nvPr/>
          </p:nvSpPr>
          <p:spPr>
            <a:xfrm>
              <a:off x="7053002" y="4294574"/>
              <a:ext cx="174694" cy="45719"/>
            </a:xfrm>
            <a:prstGeom prst="rect">
              <a:avLst/>
            </a:prstGeom>
            <a:solidFill>
              <a:schemeClr val="tx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grpSp>
      <p:sp>
        <p:nvSpPr>
          <p:cNvPr id="51" name="TextBox 50"/>
          <p:cNvSpPr txBox="1"/>
          <p:nvPr/>
        </p:nvSpPr>
        <p:spPr>
          <a:xfrm>
            <a:off x="6909669" y="4235211"/>
            <a:ext cx="1943161" cy="369332"/>
          </a:xfrm>
          <a:prstGeom prst="rect">
            <a:avLst/>
          </a:prstGeom>
          <a:noFill/>
          <a:effectLst>
            <a:outerShdw blurRad="50800" dist="38100" dir="2700000" algn="tl" rotWithShape="0">
              <a:prstClr val="black"/>
            </a:outerShdw>
          </a:effectLst>
        </p:spPr>
        <p:txBody>
          <a:bodyPr wrap="none" rtlCol="0">
            <a:spAutoFit/>
          </a:bodyPr>
          <a:lstStyle/>
          <a:p>
            <a:r>
              <a:rPr lang="en-US" dirty="0" smtClean="0"/>
              <a:t>simulation camera</a:t>
            </a:r>
            <a:endParaRPr lang="nl-BE" dirty="0"/>
          </a:p>
        </p:txBody>
      </p:sp>
      <p:cxnSp>
        <p:nvCxnSpPr>
          <p:cNvPr id="53" name="Straight Connector 52"/>
          <p:cNvCxnSpPr/>
          <p:nvPr/>
        </p:nvCxnSpPr>
        <p:spPr>
          <a:xfrm>
            <a:off x="5670550" y="1551220"/>
            <a:ext cx="2951750" cy="0"/>
          </a:xfrm>
          <a:prstGeom prst="line">
            <a:avLst/>
          </a:prstGeom>
          <a:ln w="50800" cap="sq">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2" name="Straight Connector 71"/>
          <p:cNvCxnSpPr/>
          <p:nvPr/>
        </p:nvCxnSpPr>
        <p:spPr>
          <a:xfrm flipV="1">
            <a:off x="7146425" y="2664687"/>
            <a:ext cx="1253128" cy="1253128"/>
          </a:xfrm>
          <a:prstGeom prst="line">
            <a:avLst/>
          </a:prstGeom>
          <a:ln w="50800">
            <a:solidFill>
              <a:schemeClr val="tx1"/>
            </a:solidFill>
          </a:ln>
        </p:spPr>
        <p:style>
          <a:lnRef idx="1">
            <a:schemeClr val="accent1"/>
          </a:lnRef>
          <a:fillRef idx="0">
            <a:schemeClr val="accent1"/>
          </a:fillRef>
          <a:effectRef idx="0">
            <a:schemeClr val="accent1"/>
          </a:effectRef>
          <a:fontRef idx="minor">
            <a:schemeClr val="tx1"/>
          </a:fontRef>
        </p:style>
      </p:cxnSp>
      <p:sp>
        <p:nvSpPr>
          <p:cNvPr id="39" name="Down Arrow 38"/>
          <p:cNvSpPr/>
          <p:nvPr/>
        </p:nvSpPr>
        <p:spPr>
          <a:xfrm rot="-2700000">
            <a:off x="8244483" y="1712840"/>
            <a:ext cx="527030" cy="606029"/>
          </a:xfrm>
          <a:prstGeom prst="downArrow">
            <a:avLst/>
          </a:prstGeom>
          <a:solidFill>
            <a:srgbClr val="00FF0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3" name="Slide Number Placeholder 2"/>
          <p:cNvSpPr>
            <a:spLocks noGrp="1"/>
          </p:cNvSpPr>
          <p:nvPr>
            <p:ph type="sldNum" sz="quarter" idx="4"/>
          </p:nvPr>
        </p:nvSpPr>
        <p:spPr/>
        <p:txBody>
          <a:bodyPr/>
          <a:lstStyle/>
          <a:p>
            <a:fld id="{0FB56013-B943-42BA-886F-6F9D4EB85E9D}" type="slidenum">
              <a:rPr lang="en-US" smtClean="0"/>
              <a:pPr/>
              <a:t>8</a:t>
            </a:fld>
            <a:endParaRPr lang="en-US" dirty="0"/>
          </a:p>
        </p:txBody>
      </p:sp>
      <p:pic>
        <p:nvPicPr>
          <p:cNvPr id="40"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009649" y="2474111"/>
            <a:ext cx="3938474" cy="2215391"/>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68702209"/>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Related work</a:t>
            </a:r>
            <a:endParaRPr lang="en-GB" dirty="0"/>
          </a:p>
        </p:txBody>
      </p:sp>
      <p:sp>
        <p:nvSpPr>
          <p:cNvPr id="3" name="Content Placeholder 2"/>
          <p:cNvSpPr>
            <a:spLocks noGrp="1"/>
          </p:cNvSpPr>
          <p:nvPr>
            <p:ph idx="1"/>
          </p:nvPr>
        </p:nvSpPr>
        <p:spPr>
          <a:xfrm>
            <a:off x="457200" y="1200150"/>
            <a:ext cx="8229600" cy="3721100"/>
          </a:xfrm>
          <a:effectLst/>
        </p:spPr>
        <p:txBody>
          <a:bodyPr>
            <a:normAutofit/>
          </a:bodyPr>
          <a:lstStyle/>
          <a:p>
            <a:r>
              <a:rPr lang="en-US" dirty="0" smtClean="0">
                <a:effectLst>
                  <a:outerShdw blurRad="50800" dist="38100" dir="2700000" algn="tl">
                    <a:srgbClr val="000000"/>
                  </a:outerShdw>
                </a:effectLst>
              </a:rPr>
              <a:t>Street-level image-based rendering</a:t>
            </a:r>
            <a:br>
              <a:rPr lang="en-US" dirty="0" smtClean="0">
                <a:effectLst>
                  <a:outerShdw blurRad="50800" dist="38100" dir="2700000" algn="tl">
                    <a:srgbClr val="000000"/>
                  </a:outerShdw>
                </a:effectLst>
              </a:rPr>
            </a:br>
            <a:r>
              <a:rPr lang="en-US" sz="2200" dirty="0" smtClean="0">
                <a:solidFill>
                  <a:schemeClr val="tx1">
                    <a:lumMod val="75000"/>
                  </a:schemeClr>
                </a:solidFill>
                <a:effectLst>
                  <a:outerShdw blurRad="50800" dist="38100" dir="2700000" algn="tl">
                    <a:srgbClr val="000000"/>
                  </a:outerShdw>
                </a:effectLst>
              </a:rPr>
              <a:t>[e.g., </a:t>
            </a:r>
            <a:r>
              <a:rPr lang="en-US" sz="2200" dirty="0" err="1" smtClean="0">
                <a:solidFill>
                  <a:schemeClr val="tx1">
                    <a:lumMod val="75000"/>
                  </a:schemeClr>
                </a:solidFill>
                <a:effectLst>
                  <a:outerShdw blurRad="50800" dist="38100" dir="2700000" algn="tl">
                    <a:srgbClr val="000000"/>
                  </a:outerShdw>
                </a:effectLst>
              </a:rPr>
              <a:t>Debevec</a:t>
            </a:r>
            <a:r>
              <a:rPr lang="en-US" sz="2200" dirty="0" smtClean="0">
                <a:solidFill>
                  <a:schemeClr val="tx1">
                    <a:lumMod val="75000"/>
                  </a:schemeClr>
                </a:solidFill>
                <a:effectLst>
                  <a:outerShdw blurRad="50800" dist="38100" dir="2700000" algn="tl">
                    <a:srgbClr val="000000"/>
                  </a:outerShdw>
                </a:effectLst>
              </a:rPr>
              <a:t> et al. 1998, </a:t>
            </a:r>
            <a:r>
              <a:rPr lang="en-US" sz="2200" dirty="0" err="1" smtClean="0">
                <a:solidFill>
                  <a:schemeClr val="tx1">
                    <a:lumMod val="75000"/>
                  </a:schemeClr>
                </a:solidFill>
                <a:effectLst>
                  <a:outerShdw blurRad="50800" dist="38100" dir="2700000" algn="tl">
                    <a:srgbClr val="000000"/>
                  </a:outerShdw>
                </a:effectLst>
              </a:rPr>
              <a:t>Snavely</a:t>
            </a:r>
            <a:r>
              <a:rPr lang="en-US" sz="2200" dirty="0" smtClean="0">
                <a:solidFill>
                  <a:schemeClr val="tx1">
                    <a:lumMod val="75000"/>
                  </a:schemeClr>
                </a:solidFill>
                <a:effectLst>
                  <a:outerShdw blurRad="50800" dist="38100" dir="2700000" algn="tl">
                    <a:srgbClr val="000000"/>
                  </a:outerShdw>
                </a:effectLst>
              </a:rPr>
              <a:t> et al. 2006,</a:t>
            </a:r>
            <a:br>
              <a:rPr lang="en-US" sz="2200" dirty="0" smtClean="0">
                <a:solidFill>
                  <a:schemeClr val="tx1">
                    <a:lumMod val="75000"/>
                  </a:schemeClr>
                </a:solidFill>
                <a:effectLst>
                  <a:outerShdw blurRad="50800" dist="38100" dir="2700000" algn="tl">
                    <a:srgbClr val="000000"/>
                  </a:outerShdw>
                </a:effectLst>
              </a:rPr>
            </a:br>
            <a:r>
              <a:rPr lang="en-US" sz="2200" dirty="0" smtClean="0">
                <a:solidFill>
                  <a:schemeClr val="tx1">
                    <a:lumMod val="75000"/>
                  </a:schemeClr>
                </a:solidFill>
                <a:effectLst>
                  <a:outerShdw blurRad="50800" dist="38100" dir="2700000" algn="tl">
                    <a:srgbClr val="000000"/>
                  </a:outerShdw>
                </a:effectLst>
              </a:rPr>
              <a:t>Kopf et al. 2010]</a:t>
            </a:r>
          </a:p>
          <a:p>
            <a:r>
              <a:rPr lang="en-US" dirty="0" smtClean="0">
                <a:effectLst>
                  <a:outerShdw blurRad="50800" dist="38100" dir="2700000" algn="tl">
                    <a:srgbClr val="000000"/>
                  </a:outerShdw>
                </a:effectLst>
              </a:rPr>
              <a:t>Perception of artifacts in IBR</a:t>
            </a:r>
            <a:br>
              <a:rPr lang="en-US" dirty="0" smtClean="0">
                <a:effectLst>
                  <a:outerShdw blurRad="50800" dist="38100" dir="2700000" algn="tl">
                    <a:srgbClr val="000000"/>
                  </a:outerShdw>
                </a:effectLst>
              </a:rPr>
            </a:br>
            <a:r>
              <a:rPr lang="en-GB" sz="2000" dirty="0" smtClean="0">
                <a:solidFill>
                  <a:schemeClr val="tx1">
                    <a:lumMod val="75000"/>
                  </a:schemeClr>
                </a:solidFill>
                <a:effectLst>
                  <a:outerShdw blurRad="50800" dist="38100" dir="2700000" algn="tl">
                    <a:srgbClr val="000000"/>
                  </a:outerShdw>
                </a:effectLst>
              </a:rPr>
              <a:t>[e.g., </a:t>
            </a:r>
            <a:r>
              <a:rPr lang="en-GB" sz="2000" dirty="0" err="1" smtClean="0">
                <a:solidFill>
                  <a:schemeClr val="tx1">
                    <a:lumMod val="75000"/>
                  </a:schemeClr>
                </a:solidFill>
                <a:effectLst>
                  <a:outerShdw blurRad="50800" dist="38100" dir="2700000" algn="tl">
                    <a:srgbClr val="000000"/>
                  </a:outerShdw>
                </a:effectLst>
              </a:rPr>
              <a:t>Morvan</a:t>
            </a:r>
            <a:r>
              <a:rPr lang="en-GB" sz="2000" dirty="0" smtClean="0">
                <a:solidFill>
                  <a:schemeClr val="tx1">
                    <a:lumMod val="75000"/>
                  </a:schemeClr>
                </a:solidFill>
                <a:effectLst>
                  <a:outerShdw blurRad="50800" dist="38100" dir="2700000" algn="tl">
                    <a:srgbClr val="000000"/>
                  </a:outerShdw>
                </a:effectLst>
              </a:rPr>
              <a:t> &amp; </a:t>
            </a:r>
            <a:r>
              <a:rPr lang="en-GB" sz="2000" dirty="0">
                <a:solidFill>
                  <a:schemeClr val="tx1">
                    <a:lumMod val="75000"/>
                  </a:schemeClr>
                </a:solidFill>
                <a:effectLst>
                  <a:outerShdw blurRad="50800" dist="38100" dir="2700000" algn="tl">
                    <a:srgbClr val="000000"/>
                  </a:outerShdw>
                </a:effectLst>
              </a:rPr>
              <a:t>O’Sullivan </a:t>
            </a:r>
            <a:r>
              <a:rPr lang="en-GB" sz="2000" dirty="0" smtClean="0">
                <a:solidFill>
                  <a:schemeClr val="tx1">
                    <a:lumMod val="75000"/>
                  </a:schemeClr>
                </a:solidFill>
                <a:effectLst>
                  <a:outerShdw blurRad="50800" dist="38100" dir="2700000" algn="tl">
                    <a:srgbClr val="000000"/>
                  </a:outerShdw>
                </a:effectLst>
              </a:rPr>
              <a:t>2009, </a:t>
            </a:r>
            <a:r>
              <a:rPr lang="en-GB" sz="2000" dirty="0" err="1" smtClean="0">
                <a:solidFill>
                  <a:schemeClr val="tx1">
                    <a:lumMod val="75000"/>
                  </a:schemeClr>
                </a:solidFill>
                <a:effectLst>
                  <a:outerShdw blurRad="50800" dist="38100" dir="2700000" algn="tl">
                    <a:srgbClr val="000000"/>
                  </a:outerShdw>
                </a:effectLst>
              </a:rPr>
              <a:t>Steinicke</a:t>
            </a:r>
            <a:r>
              <a:rPr lang="en-GB" sz="2000" dirty="0" smtClean="0">
                <a:solidFill>
                  <a:schemeClr val="tx1">
                    <a:lumMod val="75000"/>
                  </a:schemeClr>
                </a:solidFill>
                <a:effectLst>
                  <a:outerShdw blurRad="50800" dist="38100" dir="2700000" algn="tl">
                    <a:srgbClr val="000000"/>
                  </a:outerShdw>
                </a:effectLst>
              </a:rPr>
              <a:t> </a:t>
            </a:r>
            <a:r>
              <a:rPr lang="en-GB" sz="2000" dirty="0">
                <a:solidFill>
                  <a:schemeClr val="tx1">
                    <a:lumMod val="75000"/>
                  </a:schemeClr>
                </a:solidFill>
                <a:effectLst>
                  <a:outerShdw blurRad="50800" dist="38100" dir="2700000" algn="tl">
                    <a:srgbClr val="000000"/>
                  </a:outerShdw>
                </a:effectLst>
              </a:rPr>
              <a:t>et al. </a:t>
            </a:r>
            <a:r>
              <a:rPr lang="en-GB" sz="2000" dirty="0" smtClean="0">
                <a:solidFill>
                  <a:schemeClr val="tx1">
                    <a:lumMod val="75000"/>
                  </a:schemeClr>
                </a:solidFill>
                <a:effectLst>
                  <a:outerShdw blurRad="50800" dist="38100" dir="2700000" algn="tl">
                    <a:srgbClr val="000000"/>
                  </a:outerShdw>
                </a:effectLst>
              </a:rPr>
              <a:t>2011,</a:t>
            </a:r>
            <a:br>
              <a:rPr lang="en-GB" sz="2000" dirty="0" smtClean="0">
                <a:solidFill>
                  <a:schemeClr val="tx1">
                    <a:lumMod val="75000"/>
                  </a:schemeClr>
                </a:solidFill>
                <a:effectLst>
                  <a:outerShdw blurRad="50800" dist="38100" dir="2700000" algn="tl">
                    <a:srgbClr val="000000"/>
                  </a:outerShdw>
                </a:effectLst>
              </a:rPr>
            </a:br>
            <a:r>
              <a:rPr lang="en-GB" sz="2000" dirty="0" err="1" smtClean="0">
                <a:solidFill>
                  <a:schemeClr val="tx1">
                    <a:lumMod val="75000"/>
                  </a:schemeClr>
                </a:solidFill>
                <a:effectLst>
                  <a:outerShdw blurRad="50800" dist="38100" dir="2700000" algn="tl">
                    <a:srgbClr val="000000"/>
                  </a:outerShdw>
                </a:effectLst>
              </a:rPr>
              <a:t>Vangorp</a:t>
            </a:r>
            <a:r>
              <a:rPr lang="en-GB" sz="2000" dirty="0" smtClean="0">
                <a:solidFill>
                  <a:schemeClr val="tx1">
                    <a:lumMod val="75000"/>
                  </a:schemeClr>
                </a:solidFill>
                <a:effectLst>
                  <a:outerShdw blurRad="50800" dist="38100" dir="2700000" algn="tl">
                    <a:srgbClr val="000000"/>
                  </a:outerShdw>
                </a:effectLst>
              </a:rPr>
              <a:t> et al. 2011]</a:t>
            </a:r>
            <a:endParaRPr lang="en-US" sz="2000" dirty="0" smtClean="0">
              <a:solidFill>
                <a:schemeClr val="tx1">
                  <a:lumMod val="75000"/>
                </a:schemeClr>
              </a:solidFill>
              <a:effectLst>
                <a:outerShdw blurRad="50800" dist="38100" dir="2700000" algn="tl">
                  <a:srgbClr val="000000"/>
                </a:outerShdw>
              </a:effectLst>
            </a:endParaRPr>
          </a:p>
          <a:p>
            <a:r>
              <a:rPr lang="en-US" dirty="0" smtClean="0">
                <a:effectLst>
                  <a:outerShdw blurRad="50800" dist="38100" dir="2700000" algn="tl">
                    <a:srgbClr val="000000"/>
                  </a:outerShdw>
                </a:effectLst>
              </a:rPr>
              <a:t>Vision science on picture perception</a:t>
            </a:r>
            <a:br>
              <a:rPr lang="en-US" dirty="0" smtClean="0">
                <a:effectLst>
                  <a:outerShdw blurRad="50800" dist="38100" dir="2700000" algn="tl">
                    <a:srgbClr val="000000"/>
                  </a:outerShdw>
                </a:effectLst>
              </a:rPr>
            </a:br>
            <a:r>
              <a:rPr lang="en-US" sz="2000" dirty="0" smtClean="0">
                <a:solidFill>
                  <a:schemeClr val="tx1">
                    <a:lumMod val="75000"/>
                  </a:schemeClr>
                </a:solidFill>
                <a:effectLst>
                  <a:outerShdw blurRad="50800" dist="38100" dir="2700000" algn="tl">
                    <a:srgbClr val="000000"/>
                  </a:outerShdw>
                </a:effectLst>
              </a:rPr>
              <a:t>[e.g., Perkins </a:t>
            </a:r>
            <a:r>
              <a:rPr lang="en-US" sz="2000" dirty="0">
                <a:solidFill>
                  <a:schemeClr val="tx1">
                    <a:lumMod val="75000"/>
                  </a:schemeClr>
                </a:solidFill>
                <a:effectLst>
                  <a:outerShdw blurRad="50800" dist="38100" dir="2700000" algn="tl">
                    <a:srgbClr val="000000"/>
                  </a:outerShdw>
                </a:effectLst>
              </a:rPr>
              <a:t>1972</a:t>
            </a:r>
            <a:r>
              <a:rPr lang="en-US" sz="2000" dirty="0" smtClean="0">
                <a:solidFill>
                  <a:schemeClr val="tx1">
                    <a:lumMod val="75000"/>
                  </a:schemeClr>
                </a:solidFill>
                <a:effectLst>
                  <a:outerShdw blurRad="50800" dist="38100" dir="2700000" algn="tl">
                    <a:srgbClr val="000000"/>
                  </a:outerShdw>
                </a:effectLst>
              </a:rPr>
              <a:t>, </a:t>
            </a:r>
            <a:r>
              <a:rPr lang="da-DK" sz="2000" dirty="0" smtClean="0">
                <a:solidFill>
                  <a:schemeClr val="tx1">
                    <a:lumMod val="75000"/>
                  </a:schemeClr>
                </a:solidFill>
                <a:effectLst>
                  <a:outerShdw blurRad="50800" dist="38100" dir="2700000" algn="tl">
                    <a:srgbClr val="000000"/>
                  </a:outerShdw>
                </a:effectLst>
              </a:rPr>
              <a:t>Vishwanath et al. 2005,</a:t>
            </a:r>
            <a:br>
              <a:rPr lang="da-DK" sz="2000" dirty="0" smtClean="0">
                <a:solidFill>
                  <a:schemeClr val="tx1">
                    <a:lumMod val="75000"/>
                  </a:schemeClr>
                </a:solidFill>
                <a:effectLst>
                  <a:outerShdw blurRad="50800" dist="38100" dir="2700000" algn="tl">
                    <a:srgbClr val="000000"/>
                  </a:outerShdw>
                </a:effectLst>
              </a:rPr>
            </a:br>
            <a:r>
              <a:rPr lang="en-US" sz="2000" dirty="0" smtClean="0">
                <a:solidFill>
                  <a:schemeClr val="tx1">
                    <a:lumMod val="75000"/>
                  </a:schemeClr>
                </a:solidFill>
                <a:effectLst>
                  <a:outerShdw blurRad="50800" dist="38100" dir="2700000" algn="tl">
                    <a:srgbClr val="000000"/>
                  </a:outerShdw>
                </a:effectLst>
              </a:rPr>
              <a:t>Yang &amp; </a:t>
            </a:r>
            <a:r>
              <a:rPr lang="en-US" sz="2000" dirty="0" err="1">
                <a:solidFill>
                  <a:schemeClr val="tx1">
                    <a:lumMod val="75000"/>
                  </a:schemeClr>
                </a:solidFill>
                <a:effectLst>
                  <a:outerShdw blurRad="50800" dist="38100" dir="2700000" algn="tl">
                    <a:srgbClr val="000000"/>
                  </a:outerShdw>
                </a:effectLst>
              </a:rPr>
              <a:t>Kubovy</a:t>
            </a:r>
            <a:r>
              <a:rPr lang="en-US" sz="2000" dirty="0">
                <a:solidFill>
                  <a:schemeClr val="tx1">
                    <a:lumMod val="75000"/>
                  </a:schemeClr>
                </a:solidFill>
                <a:effectLst>
                  <a:outerShdw blurRad="50800" dist="38100" dir="2700000" algn="tl">
                    <a:srgbClr val="000000"/>
                  </a:outerShdw>
                </a:effectLst>
              </a:rPr>
              <a:t> </a:t>
            </a:r>
            <a:r>
              <a:rPr lang="en-US" sz="2000" dirty="0" smtClean="0">
                <a:solidFill>
                  <a:schemeClr val="tx1">
                    <a:lumMod val="75000"/>
                  </a:schemeClr>
                </a:solidFill>
                <a:effectLst>
                  <a:outerShdw blurRad="50800" dist="38100" dir="2700000" algn="tl">
                    <a:srgbClr val="000000"/>
                  </a:outerShdw>
                </a:effectLst>
              </a:rPr>
              <a:t>1999, Cooper et al. 2012]</a:t>
            </a:r>
            <a:endParaRPr lang="en-US" dirty="0" smtClean="0">
              <a:solidFill>
                <a:schemeClr val="tx1">
                  <a:lumMod val="75000"/>
                </a:schemeClr>
              </a:solidFill>
              <a:effectLst>
                <a:outerShdw blurRad="50800" dist="38100" dir="2700000" algn="tl">
                  <a:srgbClr val="000000"/>
                </a:outerShdw>
              </a:effectLst>
            </a:endParaRPr>
          </a:p>
        </p:txBody>
      </p:sp>
      <p:sp>
        <p:nvSpPr>
          <p:cNvPr id="4" name="Slide Number Placeholder 3"/>
          <p:cNvSpPr>
            <a:spLocks noGrp="1"/>
          </p:cNvSpPr>
          <p:nvPr>
            <p:ph type="sldNum" sz="quarter" idx="4"/>
          </p:nvPr>
        </p:nvSpPr>
        <p:spPr/>
        <p:txBody>
          <a:bodyPr/>
          <a:lstStyle/>
          <a:p>
            <a:fld id="{0FB56013-B943-42BA-886F-6F9D4EB85E9D}" type="slidenum">
              <a:rPr lang="en-US" smtClean="0"/>
              <a:pPr/>
              <a:t>9</a:t>
            </a:fld>
            <a:endParaRPr lang="en-US" dirty="0"/>
          </a:p>
        </p:txBody>
      </p:sp>
      <p:pic>
        <p:nvPicPr>
          <p:cNvPr id="1026" name="Picture 2"/>
          <p:cNvPicPr>
            <a:picLocks noChangeAspect="1" noChangeArrowheads="1"/>
          </p:cNvPicPr>
          <p:nvPr/>
        </p:nvPicPr>
        <p:blipFill>
          <a:blip r:embed="rId3"/>
          <a:srcRect t="10667" b="10667"/>
          <a:stretch>
            <a:fillRect/>
          </a:stretch>
        </p:blipFill>
        <p:spPr bwMode="auto">
          <a:xfrm>
            <a:off x="7246620" y="2517850"/>
            <a:ext cx="1440180" cy="1132935"/>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8" name="Picture 4" descr="http://bankslab.berkeley.edu/Images/DV_fig1bc.jpg"/>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246800" y="3823615"/>
            <a:ext cx="1440000" cy="1123035"/>
          </a:xfrm>
          <a:prstGeom prst="rect">
            <a:avLst/>
          </a:prstGeom>
          <a:solidFill>
            <a:schemeClr val="bg1"/>
          </a:solidFill>
          <a:ln>
            <a:noFill/>
          </a:ln>
          <a:effectLst>
            <a:outerShdw blurRad="190500" algn="tl" rotWithShape="0">
              <a:srgbClr val="000000">
                <a:alpha val="70000"/>
              </a:srgbClr>
            </a:outerShdw>
          </a:effectLst>
          <a:extLst/>
        </p:spPr>
      </p:pic>
      <p:pic>
        <p:nvPicPr>
          <p:cNvPr id="1029" name="Picture 5"/>
          <p:cNvPicPr>
            <a:picLocks noChangeAspect="1" noChangeArrowheads="1"/>
          </p:cNvPicPr>
          <p:nvPr/>
        </p:nvPicPr>
        <p:blipFill rotWithShape="1">
          <a:blip r:embed="rId5">
            <a:extLst>
              <a:ext uri="{28A0092B-C50C-407E-A947-70E740481C1C}">
                <a14:useLocalDpi xmlns:a14="http://schemas.microsoft.com/office/drawing/2010/main" val="0"/>
              </a:ext>
            </a:extLst>
          </a:blip>
          <a:srcRect t="15360" b="24960"/>
          <a:stretch/>
        </p:blipFill>
        <p:spPr bwMode="auto">
          <a:xfrm>
            <a:off x="7246620" y="1200150"/>
            <a:ext cx="1440000" cy="1145862"/>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TextBox 5"/>
          <p:cNvSpPr txBox="1"/>
          <p:nvPr/>
        </p:nvSpPr>
        <p:spPr>
          <a:xfrm>
            <a:off x="8597666" y="1790411"/>
            <a:ext cx="276999" cy="555601"/>
          </a:xfrm>
          <a:prstGeom prst="rect">
            <a:avLst/>
          </a:prstGeom>
          <a:noFill/>
        </p:spPr>
        <p:txBody>
          <a:bodyPr vert="vert270" wrap="none" rtlCol="0">
            <a:spAutoFit/>
          </a:bodyPr>
          <a:lstStyle/>
          <a:p>
            <a:r>
              <a:rPr lang="en-GB" sz="600" dirty="0" smtClean="0">
                <a:latin typeface="+mj-lt"/>
              </a:rPr>
              <a:t>© Martin </a:t>
            </a:r>
            <a:r>
              <a:rPr lang="en-GB" sz="600" dirty="0" err="1">
                <a:latin typeface="+mj-lt"/>
              </a:rPr>
              <a:t>Tod</a:t>
            </a:r>
            <a:endParaRPr lang="en-GB" sz="600" dirty="0" smtClean="0">
              <a:latin typeface="+mj-lt"/>
            </a:endParaRPr>
          </a:p>
        </p:txBody>
      </p:sp>
    </p:spTree>
    <p:extLst>
      <p:ext uri="{BB962C8B-B14F-4D97-AF65-F5344CB8AC3E}">
        <p14:creationId xmlns:p14="http://schemas.microsoft.com/office/powerpoint/2010/main" val="13898806"/>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1029"/>
                                        </p:tgtEl>
                                        <p:attrNameLst>
                                          <p:attrName>style.visibility</p:attrName>
                                        </p:attrNameLst>
                                      </p:cBhvr>
                                      <p:to>
                                        <p:strVal val="visible"/>
                                      </p:to>
                                    </p:set>
                                    <p:animEffect transition="in" filter="fade">
                                      <p:cBhvr>
                                        <p:cTn id="10" dur="500"/>
                                        <p:tgtEl>
                                          <p:spTgt spid="1029"/>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Effect transition="in" filter="fade">
                                      <p:cBhvr>
                                        <p:cTn id="18" dur="500"/>
                                        <p:tgtEl>
                                          <p:spTgt spid="3">
                                            <p:txEl>
                                              <p:pRg st="1" end="1"/>
                                            </p:txEl>
                                          </p:spTgt>
                                        </p:tgtEl>
                                      </p:cBhvr>
                                    </p:animEffect>
                                  </p:childTnLst>
                                </p:cTn>
                              </p:par>
                              <p:par>
                                <p:cTn id="19" presetID="10" presetClass="entr" presetSubtype="0" fill="hold" nodeType="withEffect">
                                  <p:stCondLst>
                                    <p:cond delay="0"/>
                                  </p:stCondLst>
                                  <p:childTnLst>
                                    <p:set>
                                      <p:cBhvr>
                                        <p:cTn id="20" dur="1" fill="hold">
                                          <p:stCondLst>
                                            <p:cond delay="0"/>
                                          </p:stCondLst>
                                        </p:cTn>
                                        <p:tgtEl>
                                          <p:spTgt spid="1026"/>
                                        </p:tgtEl>
                                        <p:attrNameLst>
                                          <p:attrName>style.visibility</p:attrName>
                                        </p:attrNameLst>
                                      </p:cBhvr>
                                      <p:to>
                                        <p:strVal val="visible"/>
                                      </p:to>
                                    </p:set>
                                    <p:animEffect transition="in" filter="fade">
                                      <p:cBhvr>
                                        <p:cTn id="21" dur="500"/>
                                        <p:tgtEl>
                                          <p:spTgt spid="1026"/>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3">
                                            <p:txEl>
                                              <p:pRg st="2" end="2"/>
                                            </p:txEl>
                                          </p:spTgt>
                                        </p:tgtEl>
                                        <p:attrNameLst>
                                          <p:attrName>style.visibility</p:attrName>
                                        </p:attrNameLst>
                                      </p:cBhvr>
                                      <p:to>
                                        <p:strVal val="visible"/>
                                      </p:to>
                                    </p:set>
                                    <p:animEffect transition="in" filter="fade">
                                      <p:cBhvr>
                                        <p:cTn id="26" dur="500"/>
                                        <p:tgtEl>
                                          <p:spTgt spid="3">
                                            <p:txEl>
                                              <p:pRg st="2" end="2"/>
                                            </p:txEl>
                                          </p:spTgt>
                                        </p:tgtEl>
                                      </p:cBhvr>
                                    </p:animEffect>
                                  </p:childTnLst>
                                </p:cTn>
                              </p:par>
                              <p:par>
                                <p:cTn id="27" presetID="10" presetClass="entr" presetSubtype="0" fill="hold" nodeType="withEffect">
                                  <p:stCondLst>
                                    <p:cond delay="0"/>
                                  </p:stCondLst>
                                  <p:childTnLst>
                                    <p:set>
                                      <p:cBhvr>
                                        <p:cTn id="28" dur="1" fill="hold">
                                          <p:stCondLst>
                                            <p:cond delay="0"/>
                                          </p:stCondLst>
                                        </p:cTn>
                                        <p:tgtEl>
                                          <p:spTgt spid="1028"/>
                                        </p:tgtEl>
                                        <p:attrNameLst>
                                          <p:attrName>style.visibility</p:attrName>
                                        </p:attrNameLst>
                                      </p:cBhvr>
                                      <p:to>
                                        <p:strVal val="visible"/>
                                      </p:to>
                                    </p:set>
                                    <p:animEffect transition="in" filter="fade">
                                      <p:cBhvr>
                                        <p:cTn id="29" dur="500"/>
                                        <p:tgtEl>
                                          <p:spTgt spid="10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6" grpId="0" uiExpand="1"/>
    </p:bldLst>
  </p:timing>
</p:sld>
</file>

<file path=ppt/theme/theme1.xml><?xml version="1.0" encoding="utf-8"?>
<a:theme xmlns:a="http://schemas.openxmlformats.org/drawingml/2006/main" name="Black">
  <a:themeElements>
    <a:clrScheme name="Story">
      <a:dk1>
        <a:sysClr val="windowText" lastClr="000000"/>
      </a:dk1>
      <a:lt1>
        <a:sysClr val="window" lastClr="FFFFFF"/>
      </a:lt1>
      <a:dk2>
        <a:srgbClr val="212121"/>
      </a:dk2>
      <a:lt2>
        <a:srgbClr val="CDD4D7"/>
      </a:lt2>
      <a:accent1>
        <a:srgbClr val="1D86CD"/>
      </a:accent1>
      <a:accent2>
        <a:srgbClr val="732E9A"/>
      </a:accent2>
      <a:accent3>
        <a:srgbClr val="B50B1B"/>
      </a:accent3>
      <a:accent4>
        <a:srgbClr val="E8950E"/>
      </a:accent4>
      <a:accent5>
        <a:srgbClr val="55992B"/>
      </a:accent5>
      <a:accent6>
        <a:srgbClr val="2C9C89"/>
      </a:accent6>
      <a:hlink>
        <a:srgbClr val="EC4D4D"/>
      </a:hlink>
      <a:folHlink>
        <a:srgbClr val="F8CE8A"/>
      </a:folHlink>
    </a:clrScheme>
    <a:fontScheme name="Windows 8 (inverted)">
      <a:majorFont>
        <a:latin typeface="Segoe UI"/>
        <a:ea typeface=""/>
        <a:cs typeface=""/>
      </a:majorFont>
      <a:minorFont>
        <a:latin typeface="Segoe UI Ligh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a:defRPr sz="2400" dirty="0" err="1" smtClean="0">
            <a:effectLst>
              <a:outerShdw blurRad="50800" dist="38100" dir="2700000" algn="tl" rotWithShape="0">
                <a:srgbClr val="000000"/>
              </a:outerShdw>
            </a:effectLst>
          </a:defRPr>
        </a:defPPr>
      </a:lstStyle>
    </a:txDef>
  </a:objectDefaults>
  <a:extraClrSchemeLst/>
</a:theme>
</file>

<file path=ppt/theme/theme2.xml><?xml version="1.0" encoding="utf-8"?>
<a:theme xmlns:a="http://schemas.openxmlformats.org/drawingml/2006/main" name="Office-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Schwarz .thmx</Template>
  <TotalTime>1440</TotalTime>
  <Words>3946</Words>
  <Application>Microsoft Office PowerPoint</Application>
  <PresentationFormat>On-screen Show (16:9)</PresentationFormat>
  <Paragraphs>388</Paragraphs>
  <Slides>48</Slides>
  <Notes>47</Notes>
  <HiddenSlides>0</HiddenSlides>
  <MMClips>10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48</vt:i4>
      </vt:variant>
    </vt:vector>
  </HeadingPairs>
  <TitlesOfParts>
    <vt:vector size="57" baseType="lpstr">
      <vt:lpstr>Arial</vt:lpstr>
      <vt:lpstr>Wingdings</vt:lpstr>
      <vt:lpstr>Calibri</vt:lpstr>
      <vt:lpstr>Constantia</vt:lpstr>
      <vt:lpstr>Myriad Pro Bold</vt:lpstr>
      <vt:lpstr>Helvetica Neue Light</vt:lpstr>
      <vt:lpstr>Segoe UI</vt:lpstr>
      <vt:lpstr>Segoe UI Light</vt:lpstr>
      <vt:lpstr>Black</vt:lpstr>
      <vt:lpstr>Perception of Perspective Distortions in Image-Based Rendering</vt:lpstr>
      <vt:lpstr>PowerPoint Presentation</vt:lpstr>
      <vt:lpstr>PowerPoint Presentation</vt:lpstr>
      <vt:lpstr>PowerPoint Presentation</vt:lpstr>
      <vt:lpstr>Goal &amp; Strategy</vt:lpstr>
      <vt:lpstr>Image-based rendering (IBR)</vt:lpstr>
      <vt:lpstr>Image-based rendering (IBR)</vt:lpstr>
      <vt:lpstr>Image-based rendering (IBR)</vt:lpstr>
      <vt:lpstr>Related work</vt:lpstr>
      <vt:lpstr>Vision science background</vt:lpstr>
      <vt:lpstr>Pointing phenomenon</vt:lpstr>
      <vt:lpstr>Extended retinal hypothesis</vt:lpstr>
      <vt:lpstr>Extended retinal hypothesis</vt:lpstr>
      <vt:lpstr>Extended retinal hypothesis</vt:lpstr>
      <vt:lpstr>Extended retinal hypothesis</vt:lpstr>
      <vt:lpstr>Extended retinal hypothesis</vt:lpstr>
      <vt:lpstr>Extended retinal hypothesis</vt:lpstr>
      <vt:lpstr>Angle between vanishing points</vt:lpstr>
      <vt:lpstr>Extended retinal hypothesis</vt:lpstr>
      <vt:lpstr>Parameters</vt:lpstr>
      <vt:lpstr>Parameters</vt:lpstr>
      <vt:lpstr>Parameters</vt:lpstr>
      <vt:lpstr>Parameters</vt:lpstr>
      <vt:lpstr>Experiments</vt:lpstr>
      <vt:lpstr>Stimuli &amp; Conditions</vt:lpstr>
      <vt:lpstr>Experiments</vt:lpstr>
      <vt:lpstr>Experiment 1: Angle Matching</vt:lpstr>
      <vt:lpstr>PowerPoint Presentation</vt:lpstr>
      <vt:lpstr>PowerPoint Presentation</vt:lpstr>
      <vt:lpstr>Angle-matching results</vt:lpstr>
      <vt:lpstr>Angle-matching results</vt:lpstr>
      <vt:lpstr>Experiment 2: Angle Rating</vt:lpstr>
      <vt:lpstr>PowerPoint Presentation</vt:lpstr>
      <vt:lpstr>PowerPoint Presentation</vt:lpstr>
      <vt:lpstr>Ratings vs. perceived angles</vt:lpstr>
      <vt:lpstr>Fit predictive model</vt:lpstr>
      <vt:lpstr>Distortion guideline</vt:lpstr>
      <vt:lpstr>Validation experiment</vt:lpstr>
      <vt:lpstr>Validation experiment</vt:lpstr>
      <vt:lpstr>Applications</vt:lpstr>
      <vt:lpstr>Capture guidelines</vt:lpstr>
      <vt:lpstr>Interactive navigation</vt:lpstr>
      <vt:lpstr>Visualization of IBR paths</vt:lpstr>
      <vt:lpstr>Summary</vt:lpstr>
      <vt:lpstr>Future work</vt:lpstr>
      <vt:lpstr>PowerPoint Presentation</vt:lpstr>
      <vt:lpstr>Extra slides</vt:lpstr>
      <vt:lpstr>Pointing phenomenon</vt:lpstr>
    </vt:vector>
  </TitlesOfParts>
  <Company>University of Cambridge</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Christian Richardt</dc:creator>
  <cp:lastModifiedBy>Freeman</cp:lastModifiedBy>
  <cp:revision>152</cp:revision>
  <dcterms:created xsi:type="dcterms:W3CDTF">2013-06-03T19:13:06Z</dcterms:created>
  <dcterms:modified xsi:type="dcterms:W3CDTF">2013-07-23T00:06:29Z</dcterms:modified>
</cp:coreProperties>
</file>